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5"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84"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8"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s-elca.org/lrc" TargetMode="External"/><Relationship Id="rId7" Type="http://schemas.openxmlformats.org/officeDocument/2006/relationships/hyperlink" Target="mailto:jmeyerkord@aol.com" TargetMode="External"/><Relationship Id="rId2" Type="http://schemas.openxmlformats.org/officeDocument/2006/relationships/hyperlink" Target="http://www.lutheransrestoringcreation.org/" TargetMode="External"/><Relationship Id="rId1" Type="http://schemas.openxmlformats.org/officeDocument/2006/relationships/slideLayout" Target="../slideLayouts/slideLayout7.xml"/><Relationship Id="rId6" Type="http://schemas.openxmlformats.org/officeDocument/2006/relationships/hyperlink" Target="mailto:njkoch@aol.com" TargetMode="External"/><Relationship Id="rId5" Type="http://schemas.openxmlformats.org/officeDocument/2006/relationships/hyperlink" Target="mailto:gjanderson1963@gmail.com" TargetMode="External"/><Relationship Id="rId4" Type="http://schemas.openxmlformats.org/officeDocument/2006/relationships/hyperlink" Target="mailto:nonistrand@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t/>
            </a:r>
            <a:br>
              <a:rPr lang="en-US" sz="6600" b="1" dirty="0" smtClean="0"/>
            </a:br>
            <a:r>
              <a:rPr lang="en-US" sz="6600" b="1" dirty="0"/>
              <a:t/>
            </a:r>
            <a:br>
              <a:rPr lang="en-US" sz="6600" b="1" dirty="0"/>
            </a:br>
            <a:r>
              <a:rPr lang="en-US" sz="6600" b="1" dirty="0" smtClean="0"/>
              <a:t/>
            </a:r>
            <a:br>
              <a:rPr lang="en-US" sz="6600" b="1" dirty="0" smtClean="0"/>
            </a:br>
            <a:r>
              <a:rPr lang="en-US" sz="6600" b="1" dirty="0" smtClean="0"/>
              <a:t/>
            </a:r>
            <a:br>
              <a:rPr lang="en-US" sz="6600" b="1" dirty="0" smtClean="0"/>
            </a:br>
            <a:r>
              <a:rPr lang="en-US" sz="6600" b="1" dirty="0" smtClean="0"/>
              <a:t>Caring </a:t>
            </a:r>
            <a:r>
              <a:rPr lang="en-US" sz="6600" b="1" dirty="0"/>
              <a:t>for Creation</a:t>
            </a:r>
            <a:r>
              <a:rPr lang="en-US" sz="6600" dirty="0"/>
              <a:t/>
            </a:r>
            <a:br>
              <a:rPr lang="en-US" sz="6600" dirty="0"/>
            </a:br>
            <a:r>
              <a:rPr lang="en-US" sz="6600" dirty="0"/>
              <a:t/>
            </a:r>
            <a:br>
              <a:rPr lang="en-US" sz="6600" dirty="0"/>
            </a:br>
            <a:r>
              <a:rPr lang="en-US" sz="6600" dirty="0"/>
              <a:t> </a:t>
            </a:r>
            <a:br>
              <a:rPr lang="en-US" sz="6600" dirty="0"/>
            </a:br>
            <a:r>
              <a:rPr lang="en-US" sz="6600" dirty="0"/>
              <a:t> </a:t>
            </a:r>
            <a:br>
              <a:rPr lang="en-US" sz="6600" dirty="0"/>
            </a:br>
            <a:endParaRPr lang="en-US" sz="6600" dirty="0"/>
          </a:p>
        </p:txBody>
      </p:sp>
      <p:sp>
        <p:nvSpPr>
          <p:cNvPr id="3" name="Content Placeholder 2"/>
          <p:cNvSpPr>
            <a:spLocks noGrp="1"/>
          </p:cNvSpPr>
          <p:nvPr>
            <p:ph idx="1"/>
          </p:nvPr>
        </p:nvSpPr>
        <p:spPr/>
        <p:txBody>
          <a:bodyPr>
            <a:normAutofit lnSpcReduction="10000"/>
          </a:bodyPr>
          <a:lstStyle/>
          <a:p>
            <a:pPr marL="0" indent="0" algn="ctr">
              <a:buNone/>
            </a:pPr>
            <a:endParaRPr lang="en-US" sz="4000" b="1" dirty="0" smtClean="0"/>
          </a:p>
          <a:p>
            <a:pPr marL="0" indent="0" algn="ctr">
              <a:buNone/>
            </a:pPr>
            <a:endParaRPr lang="en-US" sz="4000" b="1" dirty="0"/>
          </a:p>
          <a:p>
            <a:pPr marL="0" indent="0" algn="ctr">
              <a:buNone/>
            </a:pPr>
            <a:r>
              <a:rPr lang="en-US" sz="4000" dirty="0"/>
              <a:t/>
            </a:r>
            <a:br>
              <a:rPr lang="en-US" sz="4000" dirty="0"/>
            </a:br>
            <a:r>
              <a:rPr lang="en-US" sz="4000" b="1" dirty="0"/>
              <a:t>A grass roots movement dedicated to care for creation in the ELCA</a:t>
            </a:r>
            <a:endParaRPr lang="en-US" sz="4000" dirty="0"/>
          </a:p>
        </p:txBody>
      </p:sp>
      <p:pic>
        <p:nvPicPr>
          <p:cNvPr id="4" name="Picture 3" descr="LRC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2" y="2260271"/>
            <a:ext cx="1417320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254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095" y="480093"/>
            <a:ext cx="6957644" cy="1357531"/>
          </a:xfrm>
        </p:spPr>
        <p:txBody>
          <a:bodyPr/>
          <a:lstStyle/>
          <a:p>
            <a:r>
              <a:rPr lang="en-US" dirty="0" smtClean="0"/>
              <a:t>Education Action Plan</a:t>
            </a:r>
            <a:endParaRPr lang="en-US" dirty="0"/>
          </a:p>
        </p:txBody>
      </p:sp>
      <p:sp>
        <p:nvSpPr>
          <p:cNvPr id="3" name="Content Placeholder 2"/>
          <p:cNvSpPr>
            <a:spLocks noGrp="1"/>
          </p:cNvSpPr>
          <p:nvPr>
            <p:ph idx="1"/>
          </p:nvPr>
        </p:nvSpPr>
        <p:spPr>
          <a:xfrm>
            <a:off x="3559126" y="1674056"/>
            <a:ext cx="7576622" cy="3990797"/>
          </a:xfrm>
        </p:spPr>
        <p:txBody>
          <a:bodyPr>
            <a:normAutofit/>
          </a:bodyPr>
          <a:lstStyle/>
          <a:p>
            <a:pPr lvl="0"/>
            <a:r>
              <a:rPr lang="en-US" dirty="0"/>
              <a:t>Study the ELCA Social Statement “Caring for Creation” with study guide.</a:t>
            </a:r>
          </a:p>
          <a:p>
            <a:pPr lvl="0"/>
            <a:r>
              <a:rPr lang="en-US" dirty="0"/>
              <a:t>Earthbound. A six-week DVD series that explains the theological basis for creation-care with case studies from Lutheran Institutions. </a:t>
            </a:r>
          </a:p>
          <a:p>
            <a:pPr lvl="0"/>
            <a:r>
              <a:rPr lang="en-US" dirty="0"/>
              <a:t>Hold forums, have Bible studies, invite speakers, take a retreat, visit eco-sites of interest to educate members about climate change, pollution, and threats to fresh water. </a:t>
            </a:r>
          </a:p>
          <a:p>
            <a:pPr lvl="0"/>
            <a:r>
              <a:rPr lang="en-US" dirty="0"/>
              <a:t>Vacation church school with nature-friendly theme.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40" y="870941"/>
            <a:ext cx="2757491" cy="2401995"/>
          </a:xfrm>
          <a:prstGeom prst="rect">
            <a:avLst/>
          </a:prstGeom>
        </p:spPr>
      </p:pic>
    </p:spTree>
    <p:extLst>
      <p:ext uri="{BB962C8B-B14F-4D97-AF65-F5344CB8AC3E}">
        <p14:creationId xmlns:p14="http://schemas.microsoft.com/office/powerpoint/2010/main" val="338706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699" y="1117598"/>
            <a:ext cx="9601196" cy="1303867"/>
          </a:xfrm>
        </p:spPr>
        <p:txBody>
          <a:bodyPr/>
          <a:lstStyle/>
          <a:p>
            <a:r>
              <a:rPr lang="en-US" b="1" dirty="0" smtClean="0"/>
              <a:t>Property</a:t>
            </a:r>
            <a:endParaRPr lang="en-US" b="1" dirty="0"/>
          </a:p>
        </p:txBody>
      </p:sp>
      <p:sp>
        <p:nvSpPr>
          <p:cNvPr id="3" name="Content Placeholder 2"/>
          <p:cNvSpPr>
            <a:spLocks noGrp="1"/>
          </p:cNvSpPr>
          <p:nvPr>
            <p:ph idx="1"/>
          </p:nvPr>
        </p:nvSpPr>
        <p:spPr/>
        <p:txBody>
          <a:bodyPr>
            <a:noAutofit/>
          </a:bodyPr>
          <a:lstStyle/>
          <a:p>
            <a:pPr marL="0" indent="0">
              <a:buNone/>
            </a:pPr>
            <a:r>
              <a:rPr lang="en-US" sz="3200" dirty="0"/>
              <a:t>We agree to assess the destructive impact that our activities and the use and maintenance of our property may have upon creation—in such matters as energy use, maintenance products, paper use, water use, recycling, waste, transportation, land use, among others. We will strive to make choices that lessen our negative impact on the earth and that serve to heal and renew Earth community.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597" y="712428"/>
            <a:ext cx="2048280" cy="1496741"/>
          </a:xfrm>
          <a:prstGeom prst="rect">
            <a:avLst/>
          </a:prstGeom>
        </p:spPr>
      </p:pic>
    </p:spTree>
    <p:extLst>
      <p:ext uri="{BB962C8B-B14F-4D97-AF65-F5344CB8AC3E}">
        <p14:creationId xmlns:p14="http://schemas.microsoft.com/office/powerpoint/2010/main" val="58875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Action Plan</a:t>
            </a:r>
            <a:endParaRPr lang="en-US" dirty="0"/>
          </a:p>
        </p:txBody>
      </p:sp>
      <p:sp>
        <p:nvSpPr>
          <p:cNvPr id="3" name="Content Placeholder 2"/>
          <p:cNvSpPr>
            <a:spLocks noGrp="1"/>
          </p:cNvSpPr>
          <p:nvPr>
            <p:ph idx="1"/>
          </p:nvPr>
        </p:nvSpPr>
        <p:spPr/>
        <p:txBody>
          <a:bodyPr/>
          <a:lstStyle/>
          <a:p>
            <a:pPr lvl="0"/>
            <a:r>
              <a:rPr lang="en-US" sz="2800" dirty="0"/>
              <a:t>Do a comprehensive environmental audit: energy, lawn care, recycling, paper, water, cleaning products, transportation, and more. Take actions.</a:t>
            </a:r>
          </a:p>
          <a:p>
            <a:pPr lvl="0"/>
            <a:r>
              <a:rPr lang="en-US" sz="2800" i="1" dirty="0"/>
              <a:t>Energy Stewards Initiative</a:t>
            </a:r>
            <a:r>
              <a:rPr lang="en-US" sz="2800" dirty="0"/>
              <a:t>. LRC sponsored one to two year program to reduce energy and lower carbon footprint. </a:t>
            </a:r>
          </a:p>
          <a:p>
            <a:pPr lvl="0"/>
            <a:r>
              <a:rPr lang="en-US" sz="2800" dirty="0"/>
              <a:t>Experience your property as an Earth community.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165" y="752570"/>
            <a:ext cx="1397000" cy="1806575"/>
          </a:xfrm>
          <a:prstGeom prst="rect">
            <a:avLst/>
          </a:prstGeom>
        </p:spPr>
      </p:pic>
    </p:spTree>
    <p:extLst>
      <p:ext uri="{BB962C8B-B14F-4D97-AF65-F5344CB8AC3E}">
        <p14:creationId xmlns:p14="http://schemas.microsoft.com/office/powerpoint/2010/main" val="263890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Personal Discipleship</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We </a:t>
            </a:r>
            <a:r>
              <a:rPr lang="en-US" sz="3200" dirty="0"/>
              <a:t>encourage each other as individual members of this congregation—at whatever age, economic level, ethnic group, or walk of life—to care for creation in our personal lifestyle, in our homes, and at our work, knowing that our habits and practices can contribute significantly to restore creation. We seek to foster a closer relationship with nature so that we can live simply and walk lightly upon the earth.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835069"/>
            <a:ext cx="1884894" cy="1450930"/>
          </a:xfrm>
          <a:prstGeom prst="rect">
            <a:avLst/>
          </a:prstGeom>
        </p:spPr>
      </p:pic>
    </p:spTree>
    <p:extLst>
      <p:ext uri="{BB962C8B-B14F-4D97-AF65-F5344CB8AC3E}">
        <p14:creationId xmlns:p14="http://schemas.microsoft.com/office/powerpoint/2010/main" val="253511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526" y="3176034"/>
            <a:ext cx="2658795" cy="3454023"/>
          </a:xfrm>
          <a:prstGeom prst="rect">
            <a:avLst/>
          </a:prstGeom>
          <a:noFill/>
          <a:effectLst>
            <a:outerShdw blurRad="50800" dist="50800" dir="5400000" algn="ctr" rotWithShape="0">
              <a:srgbClr val="000000">
                <a:alpha val="33000"/>
              </a:srgbClr>
            </a:outerShdw>
            <a:softEdge rad="711200"/>
          </a:effectLst>
        </p:spPr>
      </p:pic>
      <p:sp>
        <p:nvSpPr>
          <p:cNvPr id="2" name="Title 1"/>
          <p:cNvSpPr>
            <a:spLocks noGrp="1"/>
          </p:cNvSpPr>
          <p:nvPr>
            <p:ph type="title"/>
          </p:nvPr>
        </p:nvSpPr>
        <p:spPr/>
        <p:txBody>
          <a:bodyPr/>
          <a:lstStyle/>
          <a:p>
            <a:r>
              <a:rPr lang="en-US" b="1" dirty="0"/>
              <a:t>Discipleship </a:t>
            </a:r>
            <a:r>
              <a:rPr lang="en-US" b="1" dirty="0" smtClean="0"/>
              <a:t>Action </a:t>
            </a:r>
            <a:r>
              <a:rPr lang="en-US" b="1" dirty="0"/>
              <a:t>P</a:t>
            </a:r>
            <a:r>
              <a:rPr lang="en-US" b="1" dirty="0" smtClean="0"/>
              <a:t>lan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800" dirty="0" smtClean="0"/>
              <a:t>Invite </a:t>
            </a:r>
            <a:r>
              <a:rPr lang="en-US" sz="2800" dirty="0"/>
              <a:t>members to make an LRC “Covenant with Creation” to </a:t>
            </a:r>
            <a:r>
              <a:rPr lang="en-US" sz="2800" dirty="0" smtClean="0"/>
              <a:t>affirm </a:t>
            </a:r>
            <a:r>
              <a:rPr lang="en-US" sz="2800" dirty="0"/>
              <a:t>their commitment.</a:t>
            </a:r>
          </a:p>
          <a:p>
            <a:pPr lvl="0"/>
            <a:r>
              <a:rPr lang="en-US" sz="2800" dirty="0"/>
              <a:t>Train members to do an environmental audit of their homes and take action. </a:t>
            </a:r>
          </a:p>
          <a:p>
            <a:pPr lvl="0"/>
            <a:r>
              <a:rPr lang="en-US" sz="2800" dirty="0"/>
              <a:t>Suggest and provide materials for daily devotions and inspiration.</a:t>
            </a:r>
          </a:p>
          <a:p>
            <a:pPr lvl="0"/>
            <a:r>
              <a:rPr lang="en-US" sz="2800" dirty="0"/>
              <a:t>Establish eco-book club or group to watch eco-videos.</a:t>
            </a:r>
          </a:p>
          <a:p>
            <a:pPr lvl="0"/>
            <a:r>
              <a:rPr lang="en-US" sz="2800" dirty="0"/>
              <a:t>Take a retreat to cultivate relationship with the rest of nature.</a:t>
            </a:r>
          </a:p>
          <a:p>
            <a:endParaRPr lang="en-US" dirty="0"/>
          </a:p>
          <a:p>
            <a:endParaRPr lang="en-US" dirty="0"/>
          </a:p>
        </p:txBody>
      </p:sp>
    </p:spTree>
    <p:extLst>
      <p:ext uri="{BB962C8B-B14F-4D97-AF65-F5344CB8AC3E}">
        <p14:creationId xmlns:p14="http://schemas.microsoft.com/office/powerpoint/2010/main" val="235919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110" y="550463"/>
            <a:ext cx="3345554" cy="2467346"/>
          </a:xfrm>
          <a:prstGeom prst="rect">
            <a:avLst/>
          </a:prstGeom>
        </p:spPr>
      </p:pic>
      <p:sp>
        <p:nvSpPr>
          <p:cNvPr id="2" name="Title 1"/>
          <p:cNvSpPr>
            <a:spLocks noGrp="1"/>
          </p:cNvSpPr>
          <p:nvPr>
            <p:ph type="title"/>
          </p:nvPr>
        </p:nvSpPr>
        <p:spPr>
          <a:xfrm>
            <a:off x="1295402" y="982133"/>
            <a:ext cx="6498100" cy="1226496"/>
          </a:xfrm>
        </p:spPr>
        <p:txBody>
          <a:bodyPr>
            <a:normAutofit fontScale="90000"/>
          </a:bodyPr>
          <a:lstStyle/>
          <a:p>
            <a:r>
              <a:rPr lang="en-US" b="1" dirty="0"/>
              <a:t>Public Ministry/Political </a:t>
            </a:r>
            <a:r>
              <a:rPr lang="en-US" b="1" dirty="0" smtClean="0"/>
              <a:t>Advocacy</a:t>
            </a:r>
            <a:endParaRPr lang="en-US" dirty="0"/>
          </a:p>
        </p:txBody>
      </p:sp>
      <p:sp>
        <p:nvSpPr>
          <p:cNvPr id="3" name="Content Placeholder 2"/>
          <p:cNvSpPr>
            <a:spLocks noGrp="1"/>
          </p:cNvSpPr>
          <p:nvPr>
            <p:ph idx="1"/>
          </p:nvPr>
        </p:nvSpPr>
        <p:spPr>
          <a:xfrm>
            <a:off x="1295401" y="2556931"/>
            <a:ext cx="9086556" cy="3449973"/>
          </a:xfrm>
        </p:spPr>
        <p:txBody>
          <a:bodyPr>
            <a:normAutofit/>
          </a:bodyPr>
          <a:lstStyle/>
          <a:p>
            <a:pPr marL="0" indent="0">
              <a:buNone/>
            </a:pPr>
            <a:r>
              <a:rPr lang="en-US" dirty="0" smtClean="0"/>
              <a:t>We </a:t>
            </a:r>
            <a:r>
              <a:rPr lang="en-US" dirty="0"/>
              <a:t>seek to change the cultural patterns and systems of government, business, industry, and other institutions that foster the degradation of creation and to rectify the injustices against Earth community that result against from them. We seek to alert our members to environmental legislation that protects creation and to encourage their active participation in the development of public policy. We encourage members to participate in civic activities and organizations that foster environmental health. We seek to let our care for creation become a witness to others. </a:t>
            </a:r>
          </a:p>
        </p:txBody>
      </p:sp>
    </p:spTree>
    <p:extLst>
      <p:ext uri="{BB962C8B-B14F-4D97-AF65-F5344CB8AC3E}">
        <p14:creationId xmlns:p14="http://schemas.microsoft.com/office/powerpoint/2010/main" val="384872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223" y="711198"/>
            <a:ext cx="6901373" cy="1574802"/>
          </a:xfrm>
        </p:spPr>
        <p:txBody>
          <a:bodyPr>
            <a:normAutofit/>
          </a:bodyPr>
          <a:lstStyle/>
          <a:p>
            <a:r>
              <a:rPr lang="en-US" b="1" dirty="0"/>
              <a:t>Public Ministry Action </a:t>
            </a:r>
            <a:r>
              <a:rPr lang="en-US" b="1" dirty="0" smtClean="0"/>
              <a:t>Plan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Restore </a:t>
            </a:r>
            <a:r>
              <a:rPr lang="en-US" dirty="0"/>
              <a:t>nature. Clean up a river, restore a prairie, establish a community garden.</a:t>
            </a:r>
          </a:p>
          <a:p>
            <a:pPr lvl="0"/>
            <a:r>
              <a:rPr lang="en-US" dirty="0"/>
              <a:t>Join ELCA advocacy action alerts to promote earth-friendly laws and policies.</a:t>
            </a:r>
          </a:p>
          <a:p>
            <a:pPr lvl="0"/>
            <a:r>
              <a:rPr lang="en-US" dirty="0"/>
              <a:t>Start a local Green Congregations program to meet regularly and encourage each other in creation-care. </a:t>
            </a:r>
          </a:p>
          <a:p>
            <a:pPr lvl="0"/>
            <a:r>
              <a:rPr lang="en-US" dirty="0"/>
              <a:t>Promote Community Supported Agriculture and food choices by members that are healthy for people and environment.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40" y="738985"/>
            <a:ext cx="3206483" cy="1682481"/>
          </a:xfrm>
          <a:prstGeom prst="rect">
            <a:avLst/>
          </a:prstGeom>
        </p:spPr>
      </p:pic>
    </p:spTree>
    <p:extLst>
      <p:ext uri="{BB962C8B-B14F-4D97-AF65-F5344CB8AC3E}">
        <p14:creationId xmlns:p14="http://schemas.microsoft.com/office/powerpoint/2010/main" val="338509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751" y="865555"/>
            <a:ext cx="8609427" cy="5739618"/>
          </a:xfrm>
          <a:prstGeom prst="rect">
            <a:avLst/>
          </a:prstGeom>
        </p:spPr>
      </p:pic>
      <p:sp>
        <p:nvSpPr>
          <p:cNvPr id="2" name="Title 1"/>
          <p:cNvSpPr>
            <a:spLocks noGrp="1"/>
          </p:cNvSpPr>
          <p:nvPr>
            <p:ph type="title"/>
          </p:nvPr>
        </p:nvSpPr>
        <p:spPr>
          <a:xfrm>
            <a:off x="1295402" y="982132"/>
            <a:ext cx="4838112" cy="1381239"/>
          </a:xfrm>
        </p:spPr>
        <p:txBody>
          <a:bodyPr/>
          <a:lstStyle/>
          <a:p>
            <a:r>
              <a:rPr lang="en-US" b="1" dirty="0"/>
              <a:t>Out of Love</a:t>
            </a:r>
            <a:endParaRPr lang="en-US" dirty="0"/>
          </a:p>
        </p:txBody>
      </p:sp>
      <p:sp>
        <p:nvSpPr>
          <p:cNvPr id="3" name="Content Placeholder 2"/>
          <p:cNvSpPr>
            <a:spLocks noGrp="1"/>
          </p:cNvSpPr>
          <p:nvPr>
            <p:ph idx="1"/>
          </p:nvPr>
        </p:nvSpPr>
        <p:spPr>
          <a:xfrm>
            <a:off x="1295401" y="2556932"/>
            <a:ext cx="6906064" cy="3168619"/>
          </a:xfrm>
        </p:spPr>
        <p:txBody>
          <a:bodyPr>
            <a:normAutofit lnSpcReduction="10000"/>
          </a:bodyPr>
          <a:lstStyle/>
          <a:p>
            <a:pPr marL="0" indent="0">
              <a:buNone/>
            </a:pPr>
            <a:r>
              <a:rPr lang="en-US" dirty="0" smtClean="0"/>
              <a:t>We </a:t>
            </a:r>
            <a:r>
              <a:rPr lang="en-US" dirty="0"/>
              <a:t>will explore the implications of these provisions together in a grace-filled and non-legalistic way, seeking to find hope and joy in the commitments that these provisions may entail and in the restorations that they engender. Because we desire to leave Earth a better place for our children and grandchildren, we will promote love and respect for creation in our youth, teach them responsible Earth practices, and engage them in programs that restore creation.</a:t>
            </a:r>
          </a:p>
          <a:p>
            <a:pPr marL="0" indent="0">
              <a:buNone/>
            </a:pPr>
            <a:endParaRPr lang="en-US" dirty="0"/>
          </a:p>
        </p:txBody>
      </p:sp>
    </p:spTree>
    <p:extLst>
      <p:ext uri="{BB962C8B-B14F-4D97-AF65-F5344CB8AC3E}">
        <p14:creationId xmlns:p14="http://schemas.microsoft.com/office/powerpoint/2010/main" val="410232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954" y="703385"/>
            <a:ext cx="9061938" cy="5386090"/>
          </a:xfrm>
          <a:prstGeom prst="rect">
            <a:avLst/>
          </a:prstGeom>
        </p:spPr>
        <p:txBody>
          <a:bodyPr wrap="square">
            <a:spAutoFit/>
          </a:bodyPr>
          <a:lstStyle/>
          <a:p>
            <a:pPr algn="ct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b="1" dirty="0" smtClean="0">
                <a:latin typeface="+mj-lt"/>
                <a:ea typeface="Calibri" panose="020F0502020204030204" pitchFamily="34" charset="0"/>
                <a:cs typeface="Times New Roman" panose="02020603050405020304" pitchFamily="18" charset="0"/>
              </a:rPr>
              <a:t>CSS Lutherans Restoring Creation Mission Table</a:t>
            </a: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smtClean="0">
                <a:latin typeface="+mj-lt"/>
                <a:ea typeface="Calibri" panose="020F0502020204030204" pitchFamily="34" charset="0"/>
                <a:cs typeface="Times New Roman" panose="02020603050405020304" pitchFamily="18" charset="0"/>
              </a:rPr>
              <a:t>We </a:t>
            </a:r>
            <a:r>
              <a:rPr lang="en-US" sz="2000" dirty="0">
                <a:latin typeface="+mj-lt"/>
                <a:ea typeface="Calibri" panose="020F0502020204030204" pitchFamily="34" charset="0"/>
                <a:cs typeface="Times New Roman" panose="02020603050405020304" pitchFamily="18" charset="0"/>
              </a:rPr>
              <a:t>stand ready to support you in your efforts to be </a:t>
            </a:r>
            <a:endParaRPr lang="en-US" sz="2000" dirty="0" smtClean="0">
              <a:latin typeface="+mj-lt"/>
              <a:ea typeface="Calibri" panose="020F0502020204030204" pitchFamily="34" charset="0"/>
              <a:cs typeface="Times New Roman" panose="02020603050405020304" pitchFamily="18" charset="0"/>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smtClean="0">
                <a:latin typeface="+mj-lt"/>
                <a:ea typeface="Calibri" panose="020F0502020204030204" pitchFamily="34" charset="0"/>
                <a:cs typeface="Times New Roman" panose="02020603050405020304" pitchFamily="18" charset="0"/>
              </a:rPr>
              <a:t>Earth-keepers </a:t>
            </a:r>
            <a:r>
              <a:rPr lang="en-US" sz="2000" dirty="0">
                <a:latin typeface="+mj-lt"/>
                <a:ea typeface="Calibri" panose="020F0502020204030204" pitchFamily="34" charset="0"/>
                <a:cs typeface="Times New Roman" panose="02020603050405020304" pitchFamily="18" charset="0"/>
              </a:rPr>
              <a:t>in your congregations, communities, </a:t>
            </a:r>
            <a:endParaRPr lang="en-US" sz="2000" dirty="0" smtClean="0">
              <a:latin typeface="+mj-lt"/>
              <a:ea typeface="Calibri" panose="020F0502020204030204" pitchFamily="34" charset="0"/>
              <a:cs typeface="Times New Roman" panose="02020603050405020304" pitchFamily="18" charset="0"/>
            </a:endParaRP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000" dirty="0" smtClean="0">
                <a:latin typeface="+mj-lt"/>
                <a:ea typeface="Calibri" panose="020F0502020204030204" pitchFamily="34" charset="0"/>
                <a:cs typeface="Times New Roman" panose="02020603050405020304" pitchFamily="18" charset="0"/>
              </a:rPr>
              <a:t>and </a:t>
            </a:r>
            <a:r>
              <a:rPr lang="en-US" sz="2000" dirty="0">
                <a:latin typeface="+mj-lt"/>
                <a:ea typeface="Calibri" panose="020F0502020204030204" pitchFamily="34" charset="0"/>
                <a:cs typeface="Times New Roman" panose="02020603050405020304" pitchFamily="18" charset="0"/>
              </a:rPr>
              <a:t>personal lives at home and work. </a:t>
            </a:r>
          </a:p>
          <a:p>
            <a:pPr marL="457200" indent="-457200">
              <a:lnSpc>
                <a:spcPct val="115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Attend our LRC Workshop, August 20, Florissant, MO</a:t>
            </a:r>
          </a:p>
          <a:p>
            <a:pPr marL="457200" indent="-457200">
              <a:lnSpc>
                <a:spcPct val="115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Visit </a:t>
            </a:r>
            <a:r>
              <a:rPr lang="en-US" sz="2400" b="1" dirty="0" smtClean="0">
                <a:latin typeface="+mj-lt"/>
                <a:ea typeface="Calibri" panose="020F0502020204030204" pitchFamily="34" charset="0"/>
                <a:cs typeface="Times New Roman" panose="02020603050405020304" pitchFamily="18" charset="0"/>
                <a:hlinkClick r:id="rId2"/>
              </a:rPr>
              <a:t>www.lutheransrestoringcreation.org</a:t>
            </a:r>
            <a:endParaRPr lang="en-US" sz="2400" b="1" dirty="0" smtClean="0">
              <a:latin typeface="+mj-lt"/>
              <a:ea typeface="Calibri" panose="020F0502020204030204" pitchFamily="34" charset="0"/>
              <a:cs typeface="Times New Roman" panose="02020603050405020304" pitchFamily="18" charset="0"/>
            </a:endParaRPr>
          </a:p>
          <a:p>
            <a:pPr marL="457200" indent="-457200">
              <a:lnSpc>
                <a:spcPct val="115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Take our congregational </a:t>
            </a:r>
            <a:r>
              <a:rPr lang="en-US" sz="2400" b="1" dirty="0">
                <a:latin typeface="+mj-lt"/>
                <a:ea typeface="Calibri" panose="020F0502020204030204" pitchFamily="34" charset="0"/>
                <a:cs typeface="Times New Roman" panose="02020603050405020304" pitchFamily="18" charset="0"/>
              </a:rPr>
              <a:t>survey at </a:t>
            </a:r>
            <a:r>
              <a:rPr lang="en-US" sz="2400" b="1" dirty="0" smtClean="0">
                <a:latin typeface="+mj-lt"/>
                <a:ea typeface="Calibri" panose="020F0502020204030204" pitchFamily="34" charset="0"/>
                <a:cs typeface="Times New Roman" panose="02020603050405020304" pitchFamily="18" charset="0"/>
                <a:hlinkClick r:id="rId3"/>
              </a:rPr>
              <a:t>www.css-elca.org/lrc</a:t>
            </a:r>
            <a:endParaRPr lang="en-US" sz="2400" i="1" dirty="0" smtClean="0">
              <a:latin typeface="+mj-lt"/>
              <a:ea typeface="Calibri" panose="020F0502020204030204" pitchFamily="34" charset="0"/>
              <a:cs typeface="Times New Roman" panose="02020603050405020304" pitchFamily="18" charset="0"/>
            </a:endParaRPr>
          </a:p>
          <a:p>
            <a:pPr marL="457200" indent="-457200">
              <a:lnSpc>
                <a:spcPct val="115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Invite an LRC Mission Table trainer to lead a workshop in your congregation</a:t>
            </a:r>
          </a:p>
          <a:p>
            <a:pPr marL="457200" indent="-457200">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Contact:  </a:t>
            </a:r>
            <a:r>
              <a:rPr lang="en-US" b="1" dirty="0" smtClean="0"/>
              <a:t>Noni </a:t>
            </a:r>
            <a:r>
              <a:rPr lang="en-US" b="1" dirty="0"/>
              <a:t>Strand   </a:t>
            </a:r>
            <a:r>
              <a:rPr lang="en-US" b="1" u="sng" dirty="0">
                <a:hlinkClick r:id="rId4"/>
              </a:rPr>
              <a:t>nonistrand@gmail.com</a:t>
            </a:r>
            <a:endParaRPr lang="en-US" dirty="0"/>
          </a:p>
          <a:p>
            <a:r>
              <a:rPr lang="en-US" b="1" dirty="0"/>
              <a:t> </a:t>
            </a:r>
            <a:r>
              <a:rPr lang="en-US" b="1" dirty="0" smtClean="0"/>
              <a:t>		Gary </a:t>
            </a:r>
            <a:r>
              <a:rPr lang="en-US" b="1" dirty="0"/>
              <a:t>Anderson   </a:t>
            </a:r>
            <a:r>
              <a:rPr lang="en-US" b="1" u="sng" dirty="0">
                <a:hlinkClick r:id="rId5"/>
              </a:rPr>
              <a:t>gjanderson1963@gmail.com</a:t>
            </a:r>
            <a:endParaRPr lang="en-US" dirty="0"/>
          </a:p>
          <a:p>
            <a:r>
              <a:rPr lang="en-US" b="1" dirty="0"/>
              <a:t> </a:t>
            </a:r>
            <a:r>
              <a:rPr lang="en-US" b="1" dirty="0" smtClean="0"/>
              <a:t>		Jan </a:t>
            </a:r>
            <a:r>
              <a:rPr lang="en-US" b="1" dirty="0"/>
              <a:t>Koch   </a:t>
            </a:r>
            <a:r>
              <a:rPr lang="en-US" b="1" u="sng" dirty="0">
                <a:hlinkClick r:id="rId6"/>
              </a:rPr>
              <a:t>njkoch@aol.com</a:t>
            </a:r>
            <a:endParaRPr lang="en-US" dirty="0"/>
          </a:p>
          <a:p>
            <a:r>
              <a:rPr lang="en-US" b="1" dirty="0"/>
              <a:t> </a:t>
            </a:r>
            <a:r>
              <a:rPr lang="en-US" b="1" dirty="0" smtClean="0"/>
              <a:t>		Jane </a:t>
            </a:r>
            <a:r>
              <a:rPr lang="en-US" b="1" dirty="0" err="1"/>
              <a:t>Meyerkord</a:t>
            </a:r>
            <a:r>
              <a:rPr lang="en-US" b="1" dirty="0"/>
              <a:t>   </a:t>
            </a:r>
            <a:r>
              <a:rPr lang="en-US" b="1" u="sng" dirty="0">
                <a:hlinkClick r:id="rId7"/>
              </a:rPr>
              <a:t>jmeyerkord@aol.com</a:t>
            </a:r>
            <a:endParaRPr lang="en-US" dirty="0"/>
          </a:p>
          <a:p>
            <a:pPr marL="457200" indent="-457200">
              <a:lnSpc>
                <a:spcPct val="115000"/>
              </a:lnSpc>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b="1" dirty="0" smtClean="0">
                <a:latin typeface="+mj-lt"/>
                <a:ea typeface="Calibri" panose="020F0502020204030204" pitchFamily="34" charset="0"/>
                <a:cs typeface="Times New Roman" panose="02020603050405020304" pitchFamily="18" charset="0"/>
              </a:rPr>
              <a:t>Join the Mission Table!</a:t>
            </a:r>
          </a:p>
        </p:txBody>
      </p:sp>
    </p:spTree>
    <p:extLst>
      <p:ext uri="{BB962C8B-B14F-4D97-AF65-F5344CB8AC3E}">
        <p14:creationId xmlns:p14="http://schemas.microsoft.com/office/powerpoint/2010/main" val="93761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3" y="844061"/>
            <a:ext cx="9589477" cy="5324535"/>
          </a:xfrm>
          <a:prstGeom prst="rect">
            <a:avLst/>
          </a:prstGeom>
        </p:spPr>
        <p:txBody>
          <a:bodyPr wrap="square">
            <a:spAutoFit/>
          </a:bodyPr>
          <a:lstStyle/>
          <a:p>
            <a:r>
              <a:rPr lang="en-US" sz="2000" b="1" dirty="0"/>
              <a:t>Survey Says….</a:t>
            </a:r>
          </a:p>
          <a:p>
            <a:endParaRPr lang="en-US" sz="2000" dirty="0"/>
          </a:p>
          <a:p>
            <a:r>
              <a:rPr lang="en-US" sz="2000" dirty="0"/>
              <a:t>16 congregations responded to the survey</a:t>
            </a:r>
          </a:p>
          <a:p>
            <a:endParaRPr lang="en-US" sz="2000" dirty="0"/>
          </a:p>
          <a:p>
            <a:r>
              <a:rPr lang="en-US" sz="2000" dirty="0"/>
              <a:t>81% recycle some </a:t>
            </a:r>
            <a:r>
              <a:rPr lang="en-US" sz="2000" dirty="0" smtClean="0"/>
              <a:t>items					</a:t>
            </a:r>
            <a:r>
              <a:rPr lang="en-US" sz="2000" dirty="0"/>
              <a:t>50% provided education in creation care</a:t>
            </a:r>
          </a:p>
          <a:p>
            <a:r>
              <a:rPr lang="en-US" sz="2000" dirty="0"/>
              <a:t>	75% paper</a:t>
            </a:r>
          </a:p>
          <a:p>
            <a:r>
              <a:rPr lang="en-US" sz="2000" dirty="0"/>
              <a:t>	63% </a:t>
            </a:r>
            <a:r>
              <a:rPr lang="en-US" sz="2000" dirty="0" smtClean="0"/>
              <a:t>plastics							</a:t>
            </a:r>
            <a:r>
              <a:rPr lang="en-US" sz="2000" dirty="0"/>
              <a:t>31% are using less pesticides/herbicides</a:t>
            </a:r>
          </a:p>
          <a:p>
            <a:r>
              <a:rPr lang="en-US" sz="2000" dirty="0"/>
              <a:t>	63% aluminum</a:t>
            </a:r>
          </a:p>
          <a:p>
            <a:endParaRPr lang="en-US" sz="2000" dirty="0"/>
          </a:p>
          <a:p>
            <a:r>
              <a:rPr lang="en-US" sz="2000" dirty="0"/>
              <a:t>81% have cut energy use by various </a:t>
            </a:r>
            <a:r>
              <a:rPr lang="en-US" sz="2000" dirty="0" smtClean="0"/>
              <a:t>means	</a:t>
            </a:r>
            <a:endParaRPr lang="en-US" sz="2000" dirty="0"/>
          </a:p>
          <a:p>
            <a:endParaRPr lang="en-US" sz="2000" dirty="0"/>
          </a:p>
          <a:p>
            <a:r>
              <a:rPr lang="en-US" sz="2000" dirty="0"/>
              <a:t>81% increased use of reusable dinnerware vs. plastic/Styrofoam</a:t>
            </a:r>
          </a:p>
          <a:p>
            <a:endParaRPr lang="en-US" sz="2000" dirty="0"/>
          </a:p>
          <a:p>
            <a:r>
              <a:rPr lang="en-US" sz="2000" dirty="0"/>
              <a:t>25% have a green </a:t>
            </a:r>
            <a:r>
              <a:rPr lang="en-US" sz="2000" dirty="0" smtClean="0"/>
              <a:t>team						</a:t>
            </a:r>
          </a:p>
          <a:p>
            <a:endParaRPr lang="en-US" sz="2000" dirty="0"/>
          </a:p>
          <a:p>
            <a:r>
              <a:rPr lang="en-US" sz="2000" dirty="0"/>
              <a:t>25% are </a:t>
            </a:r>
            <a:r>
              <a:rPr lang="en-US" sz="2000" dirty="0" smtClean="0"/>
              <a:t>composting						</a:t>
            </a:r>
            <a:r>
              <a:rPr lang="en-US" sz="2000" dirty="0"/>
              <a:t>19% have a community </a:t>
            </a:r>
            <a:r>
              <a:rPr lang="en-US" sz="2000" dirty="0" smtClean="0"/>
              <a:t>garden</a:t>
            </a:r>
            <a:endParaRPr lang="en-US" sz="2000" dirty="0"/>
          </a:p>
          <a:p>
            <a:endParaRPr lang="en-US" sz="2000" dirty="0"/>
          </a:p>
        </p:txBody>
      </p:sp>
    </p:spTree>
    <p:extLst>
      <p:ext uri="{BB962C8B-B14F-4D97-AF65-F5344CB8AC3E}">
        <p14:creationId xmlns:p14="http://schemas.microsoft.com/office/powerpoint/2010/main" val="148542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7765" y="868809"/>
            <a:ext cx="7104186" cy="1424226"/>
          </a:xfrm>
        </p:spPr>
        <p:txBody>
          <a:bodyPr>
            <a:normAutofit fontScale="90000"/>
          </a:bodyPr>
          <a:lstStyle/>
          <a:p>
            <a:r>
              <a:rPr lang="en-US" dirty="0" smtClean="0"/>
              <a:t>Who is </a:t>
            </a:r>
            <a:r>
              <a:rPr lang="en-US" b="1" dirty="0" smtClean="0"/>
              <a:t>Lutherans </a:t>
            </a:r>
            <a:r>
              <a:rPr lang="en-US" b="1" dirty="0"/>
              <a:t>Restoring </a:t>
            </a:r>
            <a:r>
              <a:rPr lang="en-US" b="1" dirty="0" smtClean="0"/>
              <a:t>Creation</a:t>
            </a:r>
            <a:r>
              <a:rPr lang="en-US" dirty="0" smtClean="0"/>
              <a:t> ?</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t>Founded </a:t>
            </a:r>
            <a:r>
              <a:rPr lang="en-US" dirty="0"/>
              <a:t>in 2009, Lutherans Restoring Creation is a grass roots movement devoted to fostering care for creation in the life and mission of the Evangelical Church in America. We work with: 	</a:t>
            </a:r>
            <a:endParaRPr lang="en-US" dirty="0" smtClean="0"/>
          </a:p>
          <a:p>
            <a:pPr marL="0" indent="0">
              <a:buNone/>
            </a:pPr>
            <a:r>
              <a:rPr lang="en-US" dirty="0"/>
              <a:t> </a:t>
            </a:r>
            <a:r>
              <a:rPr lang="en-US" dirty="0" smtClean="0"/>
              <a:t>      Pastors</a:t>
            </a:r>
            <a:r>
              <a:rPr lang="en-US" dirty="0"/>
              <a:t>						</a:t>
            </a:r>
            <a:r>
              <a:rPr lang="en-US" dirty="0" smtClean="0"/>
              <a:t>       Lay </a:t>
            </a:r>
            <a:r>
              <a:rPr lang="en-US" dirty="0"/>
              <a:t>members</a:t>
            </a:r>
          </a:p>
          <a:p>
            <a:pPr marL="0" indent="0">
              <a:buNone/>
            </a:pPr>
            <a:r>
              <a:rPr lang="en-US" dirty="0"/>
              <a:t>	Congregations					</a:t>
            </a:r>
            <a:r>
              <a:rPr lang="en-US" dirty="0" smtClean="0"/>
              <a:t>Synods</a:t>
            </a:r>
            <a:endParaRPr lang="en-US" dirty="0"/>
          </a:p>
          <a:p>
            <a:pPr marL="0" indent="0">
              <a:buNone/>
            </a:pPr>
            <a:r>
              <a:rPr lang="en-US" dirty="0"/>
              <a:t>	Seminaries						Colleges</a:t>
            </a:r>
          </a:p>
          <a:p>
            <a:pPr marL="0" indent="0">
              <a:buNone/>
            </a:pPr>
            <a:r>
              <a:rPr lang="en-US" dirty="0"/>
              <a:t>	Camps and Retreat Centers		</a:t>
            </a:r>
            <a:r>
              <a:rPr lang="en-US" dirty="0" smtClean="0"/>
              <a:t>Social </a:t>
            </a:r>
            <a:r>
              <a:rPr lang="en-US" dirty="0"/>
              <a:t>ministry Organizations		</a:t>
            </a:r>
          </a:p>
          <a:p>
            <a:pPr marL="0" indent="0">
              <a:buNone/>
            </a:pPr>
            <a:r>
              <a:rPr lang="en-US" dirty="0"/>
              <a:t>	Youth Ministries					ELCA agencies of advocacy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909" y="647113"/>
            <a:ext cx="2403258" cy="2093668"/>
          </a:xfrm>
          <a:prstGeom prst="rect">
            <a:avLst/>
          </a:prstGeom>
        </p:spPr>
      </p:pic>
    </p:spTree>
    <p:extLst>
      <p:ext uri="{BB962C8B-B14F-4D97-AF65-F5344CB8AC3E}">
        <p14:creationId xmlns:p14="http://schemas.microsoft.com/office/powerpoint/2010/main" val="112561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185" y="668215"/>
            <a:ext cx="10175630" cy="5447645"/>
          </a:xfrm>
          <a:prstGeom prst="rect">
            <a:avLst/>
          </a:prstGeom>
        </p:spPr>
        <p:txBody>
          <a:bodyPr wrap="square">
            <a:spAutoFit/>
          </a:bodyPr>
          <a:lstStyle/>
          <a:p>
            <a:pPr algn="ctr"/>
            <a:r>
              <a:rPr lang="en-US" sz="2400" b="1" dirty="0"/>
              <a:t>WHAT ARE CONGREGATIONS IN CENTRAL STATES SYNOD</a:t>
            </a:r>
            <a:endParaRPr lang="en-US" sz="2400" dirty="0"/>
          </a:p>
          <a:p>
            <a:pPr algn="ctr"/>
            <a:r>
              <a:rPr lang="en-US" sz="2400" b="1" dirty="0"/>
              <a:t>DOING TO CARE FOR CREATION</a:t>
            </a:r>
            <a:r>
              <a:rPr lang="en-US" sz="2400" b="1" dirty="0" smtClean="0"/>
              <a:t>?</a:t>
            </a:r>
          </a:p>
          <a:p>
            <a:pPr algn="ctr"/>
            <a:endParaRPr lang="en-US" sz="2000" b="1" dirty="0"/>
          </a:p>
          <a:p>
            <a:r>
              <a:rPr lang="en-US" sz="2000" b="1" dirty="0"/>
              <a:t>The Bridge Market and Faith Community, St. Charles, MO</a:t>
            </a:r>
            <a:endParaRPr lang="en-US" sz="2000" dirty="0"/>
          </a:p>
          <a:p>
            <a:pPr marL="342900" lvl="0" indent="-342900">
              <a:buFont typeface="Arial" panose="020B0604020202020204" pitchFamily="34" charset="0"/>
              <a:buChar char="•"/>
            </a:pPr>
            <a:r>
              <a:rPr lang="en-US" sz="2000" dirty="0"/>
              <a:t>“Urban </a:t>
            </a:r>
            <a:r>
              <a:rPr lang="en-US" sz="2000" dirty="0" err="1"/>
              <a:t>Stitchers</a:t>
            </a:r>
            <a:r>
              <a:rPr lang="en-US" sz="2000" dirty="0"/>
              <a:t>” group crochets mats made out of recycled plastic bags for unsheltered individuals</a:t>
            </a:r>
          </a:p>
          <a:p>
            <a:pPr marL="342900" lvl="0" indent="-342900">
              <a:buFont typeface="Arial" panose="020B0604020202020204" pitchFamily="34" charset="0"/>
              <a:buChar char="•"/>
            </a:pPr>
            <a:r>
              <a:rPr lang="en-US" sz="2000" dirty="0"/>
              <a:t>Formed a “Bridging Hunger Project” that planted and harvested hardy vegetables in an organic farm that rents plots.  Vegetables were given to a pantry in a food desert area of St. Louis</a:t>
            </a:r>
          </a:p>
          <a:p>
            <a:endParaRPr lang="en-US" sz="2000" b="1" dirty="0" smtClean="0"/>
          </a:p>
          <a:p>
            <a:r>
              <a:rPr lang="en-US" sz="2000" b="1" dirty="0"/>
              <a:t>Children’s Memorial Lutheran, Kansas City, MO</a:t>
            </a:r>
            <a:endParaRPr lang="en-US" sz="2000" dirty="0"/>
          </a:p>
          <a:p>
            <a:pPr marL="342900" lvl="0" indent="-342900">
              <a:buFont typeface="Arial" panose="020B0604020202020204" pitchFamily="34" charset="0"/>
              <a:buChar char="•"/>
            </a:pPr>
            <a:r>
              <a:rPr lang="en-US" sz="2000" dirty="0"/>
              <a:t>Cut energy use by not heating/cooling entire building </a:t>
            </a:r>
          </a:p>
          <a:p>
            <a:pPr marL="342900" lvl="0" indent="-342900">
              <a:buFont typeface="Arial" panose="020B0604020202020204" pitchFamily="34" charset="0"/>
              <a:buChar char="•"/>
            </a:pPr>
            <a:r>
              <a:rPr lang="en-US" sz="2000" dirty="0"/>
              <a:t>Worship in gathering space vs. sanctuary</a:t>
            </a:r>
          </a:p>
          <a:p>
            <a:pPr marL="342900" lvl="0" indent="-342900">
              <a:buFont typeface="Arial" panose="020B0604020202020204" pitchFamily="34" charset="0"/>
              <a:buChar char="•"/>
            </a:pPr>
            <a:r>
              <a:rPr lang="en-US" sz="2000" dirty="0"/>
              <a:t>Increase use of reusable dinner ware</a:t>
            </a:r>
          </a:p>
          <a:p>
            <a:endParaRPr lang="en-US" sz="2000" b="1" dirty="0" smtClean="0"/>
          </a:p>
          <a:p>
            <a:r>
              <a:rPr lang="en-US" sz="2000" b="1" dirty="0"/>
              <a:t>Gethsemane Lutheran, St. Louis, MO</a:t>
            </a:r>
            <a:endParaRPr lang="en-US" sz="2000" dirty="0"/>
          </a:p>
          <a:p>
            <a:pPr marL="342900" lvl="0" indent="-342900">
              <a:buFont typeface="Arial" panose="020B0604020202020204" pitchFamily="34" charset="0"/>
              <a:buChar char="•"/>
            </a:pPr>
            <a:r>
              <a:rPr lang="en-US" sz="2000" dirty="0"/>
              <a:t>New HVAC system</a:t>
            </a:r>
          </a:p>
          <a:p>
            <a:pPr marL="342900" lvl="0" indent="-342900">
              <a:buFont typeface="Arial" panose="020B0604020202020204" pitchFamily="34" charset="0"/>
              <a:buChar char="•"/>
            </a:pPr>
            <a:r>
              <a:rPr lang="en-US" sz="2000" dirty="0"/>
              <a:t>Education in creation </a:t>
            </a:r>
            <a:r>
              <a:rPr lang="en-US" sz="2000" dirty="0" smtClean="0"/>
              <a:t>care</a:t>
            </a:r>
            <a:endParaRPr lang="en-US" sz="2000" b="1" dirty="0" smtClean="0"/>
          </a:p>
        </p:txBody>
      </p:sp>
    </p:spTree>
    <p:extLst>
      <p:ext uri="{BB962C8B-B14F-4D97-AF65-F5344CB8AC3E}">
        <p14:creationId xmlns:p14="http://schemas.microsoft.com/office/powerpoint/2010/main" val="278258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67508" y="878345"/>
            <a:ext cx="10445261"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1" i="0" u="none" strike="noStrike" cap="none" normalizeH="0" baseline="0" dirty="0" smtClean="0">
                <a:ln>
                  <a:noFill/>
                </a:ln>
                <a:solidFill>
                  <a:schemeClr val="tx1"/>
                </a:solidFill>
                <a:effectLst/>
                <a:latin typeface="+mn-lt"/>
                <a:ea typeface="Times New Roman" pitchFamily="18" charset="0"/>
                <a:cs typeface="Arial" pitchFamily="34" charset="0"/>
              </a:rPr>
              <a:t>Christ and Trinity Lutheran Church, Sedalia, MO</a:t>
            </a:r>
            <a:endParaRPr kumimoji="0" lang="en-US" altLang="en-US" sz="2000" b="0" i="0" u="none" strike="noStrike" cap="none" normalizeH="0" baseline="0" dirty="0" smtClean="0">
              <a:ln>
                <a:noFill/>
              </a:ln>
              <a:solidFill>
                <a:schemeClr val="tx1"/>
              </a:solidFill>
              <a:effectLst/>
              <a:latin typeface="+mn-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smtClean="0">
                <a:ln>
                  <a:noFill/>
                </a:ln>
                <a:solidFill>
                  <a:schemeClr val="tx1"/>
                </a:solidFill>
                <a:effectLst/>
                <a:latin typeface="+mn-lt"/>
                <a:ea typeface="Times New Roman" pitchFamily="18" charset="0"/>
                <a:cs typeface="Arial" pitchFamily="34" charset="0"/>
              </a:rPr>
              <a:t>Have installed a 12 kilowatt solar energy system, estimated to produce 15,000 kilowatt hours of solar electricity annually.  In terms of environmental equivalencies, offsetting 23,332 pounds of CO2 is like eliminating the emissions caused by burning 1,186 gallons of gas each year or by planting 271 tree seedlings, grown for 10 years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lang="en-US" altLang="en-US" sz="2000" dirty="0">
              <a:latin typeface="+mn-lt"/>
              <a:ea typeface="Times New Roman" pitchFamily="18" charset="0"/>
            </a:endParaRPr>
          </a:p>
          <a:p>
            <a:r>
              <a:rPr lang="en-US" sz="2000" b="1" dirty="0">
                <a:latin typeface="+mj-lt"/>
              </a:rPr>
              <a:t>First Lutheran, Manhattan, KS</a:t>
            </a:r>
            <a:endParaRPr lang="en-US" sz="2000" dirty="0">
              <a:latin typeface="+mj-lt"/>
            </a:endParaRPr>
          </a:p>
          <a:p>
            <a:pPr marL="342900" lvl="0" indent="-342900">
              <a:buFont typeface="Arial" panose="020B0604020202020204" pitchFamily="34" charset="0"/>
              <a:buChar char="•"/>
            </a:pPr>
            <a:r>
              <a:rPr lang="en-US" sz="2000" dirty="0">
                <a:latin typeface="+mj-lt"/>
              </a:rPr>
              <a:t>Provide leadership for Dialog on Sustainability and Kansas Natural Resource Council (KNRX)</a:t>
            </a:r>
          </a:p>
          <a:p>
            <a:pPr marL="342900" lvl="0" indent="-342900">
              <a:buFont typeface="Arial" panose="020B0604020202020204" pitchFamily="34" charset="0"/>
              <a:buChar char="•"/>
            </a:pPr>
            <a:r>
              <a:rPr lang="en-US" sz="2000" dirty="0">
                <a:latin typeface="+mj-lt"/>
              </a:rPr>
              <a:t>Recycling</a:t>
            </a:r>
          </a:p>
          <a:p>
            <a:pPr marL="342900" lvl="0" indent="-342900">
              <a:buFont typeface="Arial" panose="020B0604020202020204" pitchFamily="34" charset="0"/>
              <a:buChar char="•"/>
            </a:pPr>
            <a:r>
              <a:rPr lang="en-US" sz="2000" dirty="0">
                <a:latin typeface="+mj-lt"/>
              </a:rPr>
              <a:t>Cut energy use by using LED lights outside</a:t>
            </a:r>
          </a:p>
          <a:p>
            <a:pPr marL="342900" lvl="0" indent="-342900">
              <a:buFont typeface="Arial" panose="020B0604020202020204" pitchFamily="34" charset="0"/>
              <a:buChar char="•"/>
            </a:pPr>
            <a:r>
              <a:rPr lang="en-US" sz="2000" dirty="0">
                <a:latin typeface="+mj-lt"/>
              </a:rPr>
              <a:t>Studying the Pope’s Encyclical  </a:t>
            </a:r>
            <a:endParaRPr lang="en-US" sz="2000" dirty="0" smtClean="0">
              <a:latin typeface="+mj-lt"/>
            </a:endParaRPr>
          </a:p>
          <a:p>
            <a:pPr marL="342900" lvl="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mj-lt"/>
              <a:ea typeface="Times New Roman" pitchFamily="18" charset="0"/>
              <a:cs typeface="Arial" pitchFamily="34" charset="0"/>
            </a:endParaRPr>
          </a:p>
          <a:p>
            <a:r>
              <a:rPr lang="en-US" sz="2000" b="1" dirty="0">
                <a:latin typeface="+mj-lt"/>
              </a:rPr>
              <a:t>Holy Cross, Overland Park, KS</a:t>
            </a:r>
            <a:endParaRPr lang="en-US" sz="2000" dirty="0">
              <a:latin typeface="+mj-lt"/>
            </a:endParaRPr>
          </a:p>
          <a:p>
            <a:pPr marL="342900" lvl="0" indent="-342900">
              <a:buFont typeface="Arial" panose="020B0604020202020204" pitchFamily="34" charset="0"/>
              <a:buChar char="•"/>
            </a:pPr>
            <a:r>
              <a:rPr lang="en-US" sz="2000" dirty="0">
                <a:latin typeface="+mj-lt"/>
              </a:rPr>
              <a:t>Cut energy use, sensor lights, temp augmentation, Energy Star rated machines</a:t>
            </a:r>
          </a:p>
          <a:p>
            <a:pPr marL="342900" lvl="0" indent="-342900">
              <a:buFont typeface="Arial" panose="020B0604020202020204" pitchFamily="34" charset="0"/>
              <a:buChar char="•"/>
            </a:pPr>
            <a:r>
              <a:rPr lang="en-US" sz="2000" dirty="0">
                <a:latin typeface="+mj-lt"/>
              </a:rPr>
              <a:t>Full facility audit including ABC/IMFA/LEED options as part of renovation plan</a:t>
            </a:r>
          </a:p>
          <a:p>
            <a:pPr marL="342900" lvl="0" indent="-342900">
              <a:buFont typeface="Arial" panose="020B0604020202020204" pitchFamily="34" charset="0"/>
              <a:buChar char="•"/>
            </a:pPr>
            <a:r>
              <a:rPr lang="en-US" sz="2000" dirty="0">
                <a:latin typeface="+mj-lt"/>
              </a:rPr>
              <a:t>Understanding, preaching and teaching on stewardship and dominion as life </a:t>
            </a:r>
            <a:r>
              <a:rPr lang="en-US" sz="2000" dirty="0" smtClean="0">
                <a:latin typeface="+mj-lt"/>
              </a:rPr>
              <a:t>style</a:t>
            </a:r>
          </a:p>
          <a:p>
            <a:pPr marL="342900" lvl="0" indent="-342900">
              <a:buFont typeface="Arial" panose="020B0604020202020204" pitchFamily="34" charset="0"/>
              <a:buChar char="•"/>
            </a:pPr>
            <a:endParaRPr lang="en-US" altLang="en-US" sz="2000" dirty="0">
              <a:latin typeface="+mj-lt"/>
              <a:ea typeface="Times New Roman" pitchFamily="18" charset="0"/>
            </a:endParaRPr>
          </a:p>
          <a:p>
            <a:pPr marL="342900" lvl="0" indent="-342900">
              <a:buFont typeface="Arial" panose="020B0604020202020204" pitchFamily="34" charset="0"/>
              <a:buChar char="•"/>
            </a:pPr>
            <a:endParaRPr lang="en-US" altLang="en-US" sz="2000" dirty="0" smtClean="0">
              <a:latin typeface="+mj-lt"/>
              <a:ea typeface="Times New Roman" pitchFamily="18" charset="0"/>
            </a:endParaRPr>
          </a:p>
          <a:p>
            <a:pPr marL="342900" lvl="0" indent="-342900">
              <a:buFont typeface="Arial" panose="020B0604020202020204" pitchFamily="34" charset="0"/>
              <a:buChar char="•"/>
            </a:pPr>
            <a:endParaRPr lang="en-US" altLang="en-US" sz="2000" dirty="0" smtClean="0">
              <a:latin typeface="+mj-lt"/>
              <a:ea typeface="Times New Roman" pitchFamily="18" charset="0"/>
            </a:endParaRPr>
          </a:p>
          <a:p>
            <a:pPr marL="342900" lvl="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mj-lt"/>
              <a:ea typeface="Times New Roman" pitchFamily="18" charset="0"/>
              <a:cs typeface="Arial" pitchFamily="34" charset="0"/>
            </a:endParaRPr>
          </a:p>
          <a:p>
            <a:pPr marL="342900" lvl="0" indent="-342900">
              <a:buFont typeface="Arial" panose="020B0604020202020204" pitchFamily="34" charset="0"/>
              <a:buChar char="•"/>
            </a:pPr>
            <a:endParaRPr lang="en-US" altLang="en-US" sz="2000" dirty="0" smtClean="0">
              <a:latin typeface="+mj-lt"/>
              <a:ea typeface="Times New Roman" pitchFamily="18" charset="0"/>
            </a:endParaRPr>
          </a:p>
          <a:p>
            <a:pPr marL="342900" lvl="0" indent="-342900">
              <a:buFont typeface="Arial" panose="020B0604020202020204" pitchFamily="34" charset="0"/>
              <a:buChar char="•"/>
            </a:pPr>
            <a:endParaRPr kumimoji="0" lang="en-US" altLang="en-US" sz="2000" b="0" i="0" u="none" strike="noStrike" cap="none" normalizeH="0" baseline="0" dirty="0" smtClean="0">
              <a:ln>
                <a:noFill/>
              </a:ln>
              <a:solidFill>
                <a:schemeClr val="tx1"/>
              </a:solidFill>
              <a:effectLst/>
              <a:latin typeface="+mn-lt"/>
              <a:ea typeface="Times New Roman" pitchFamily="18" charset="0"/>
              <a:cs typeface="Arial" pitchFamily="34" charset="0"/>
            </a:endParaRPr>
          </a:p>
        </p:txBody>
      </p:sp>
    </p:spTree>
    <p:extLst>
      <p:ext uri="{BB962C8B-B14F-4D97-AF65-F5344CB8AC3E}">
        <p14:creationId xmlns:p14="http://schemas.microsoft.com/office/powerpoint/2010/main" val="35485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996462" y="878929"/>
            <a:ext cx="9483969"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1" i="0" u="none" strike="noStrike" cap="none" normalizeH="0" baseline="0" dirty="0" smtClean="0">
                <a:ln>
                  <a:noFill/>
                </a:ln>
                <a:solidFill>
                  <a:schemeClr val="tx1"/>
                </a:solidFill>
                <a:effectLst/>
                <a:latin typeface="+mj-lt"/>
                <a:ea typeface="Times New Roman" pitchFamily="18" charset="0"/>
                <a:cs typeface="Arial" pitchFamily="34" charset="0"/>
              </a:rPr>
              <a:t>Hillside Community, Spring Hill, KS</a:t>
            </a:r>
            <a:endParaRPr kumimoji="0" lang="en-US" altLang="en-US" sz="2000" b="0" i="0" u="none" strike="noStrike" cap="none" normalizeH="0" baseline="0" dirty="0" smtClean="0">
              <a:ln>
                <a:noFill/>
              </a:ln>
              <a:solidFill>
                <a:schemeClr val="tx1"/>
              </a:solidFill>
              <a:effectLst/>
              <a:latin typeface="+mj-l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2000" b="0" i="0" u="none" strike="noStrike" cap="none" normalizeH="0" baseline="0" dirty="0" smtClean="0">
                <a:ln>
                  <a:noFill/>
                </a:ln>
                <a:solidFill>
                  <a:schemeClr val="tx1"/>
                </a:solidFill>
                <a:effectLst/>
                <a:latin typeface="+mj-lt"/>
                <a:ea typeface="Times New Roman" pitchFamily="18" charset="0"/>
                <a:cs typeface="Arial" pitchFamily="34" charset="0"/>
              </a:rPr>
              <a:t>Attic insulation—batt added by volunteers and professional insulation blown in.  Projected payback in 2 years.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lang="en-US" altLang="en-US" sz="2000" dirty="0">
              <a:latin typeface="+mj-lt"/>
            </a:endParaRPr>
          </a:p>
          <a:p>
            <a:r>
              <a:rPr lang="en-US" sz="2000" b="1" dirty="0">
                <a:latin typeface="+mj-lt"/>
              </a:rPr>
              <a:t>Kent Memorial, Sunrise Beach, MO</a:t>
            </a:r>
            <a:endParaRPr lang="en-US" sz="2000" dirty="0">
              <a:latin typeface="+mj-lt"/>
            </a:endParaRPr>
          </a:p>
          <a:p>
            <a:pPr marL="342900" lvl="0" indent="-342900">
              <a:buFont typeface="Arial" panose="020B0604020202020204" pitchFamily="34" charset="0"/>
              <a:buChar char="•"/>
            </a:pPr>
            <a:r>
              <a:rPr lang="en-US" sz="2000" dirty="0">
                <a:latin typeface="+mj-lt"/>
              </a:rPr>
              <a:t>Replaced 3 furnaces with energy efficient units</a:t>
            </a:r>
          </a:p>
          <a:p>
            <a:pPr marL="342900" lvl="0" indent="-342900">
              <a:buFont typeface="Arial" panose="020B0604020202020204" pitchFamily="34" charset="0"/>
              <a:buChar char="•"/>
            </a:pPr>
            <a:r>
              <a:rPr lang="en-US" sz="2000" dirty="0">
                <a:latin typeface="+mj-lt"/>
              </a:rPr>
              <a:t>Tinted some windows and added curtains to others, making those rooms easier to cool in summer</a:t>
            </a:r>
          </a:p>
          <a:p>
            <a:pPr marL="342900" lvl="0" indent="-342900">
              <a:buFont typeface="Arial" panose="020B0604020202020204" pitchFamily="34" charset="0"/>
              <a:buChar char="•"/>
            </a:pPr>
            <a:r>
              <a:rPr lang="en-US" sz="2000" dirty="0">
                <a:latin typeface="+mj-lt"/>
              </a:rPr>
              <a:t>Replacing incandescent light bulbs with CFL or LED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000" b="0" i="0" u="none" strike="noStrike" cap="none" normalizeH="0" baseline="0" dirty="0" smtClean="0">
              <a:ln>
                <a:noFill/>
              </a:ln>
              <a:solidFill>
                <a:schemeClr val="tx1"/>
              </a:solidFill>
              <a:effectLst/>
              <a:latin typeface="+mj-lt"/>
              <a:cs typeface="Arial" pitchFamily="34" charset="0"/>
            </a:endParaRPr>
          </a:p>
          <a:p>
            <a:r>
              <a:rPr lang="en-US" sz="2000" b="1" dirty="0">
                <a:latin typeface="+mj-lt"/>
              </a:rPr>
              <a:t>Lutheran Church of the Atonement, Florissant, MO</a:t>
            </a:r>
            <a:endParaRPr lang="en-US" sz="2000" dirty="0">
              <a:latin typeface="+mj-lt"/>
            </a:endParaRPr>
          </a:p>
          <a:p>
            <a:pPr marL="342900" lvl="0" indent="-342900">
              <a:buFont typeface="Arial" panose="020B0604020202020204" pitchFamily="34" charset="0"/>
              <a:buChar char="•"/>
            </a:pPr>
            <a:r>
              <a:rPr lang="en-US" sz="2000" dirty="0">
                <a:latin typeface="+mj-lt"/>
              </a:rPr>
              <a:t>Community Garden using organic methods and planting natives for birds/butterflies</a:t>
            </a:r>
          </a:p>
          <a:p>
            <a:pPr marL="342900" lvl="0" indent="-342900">
              <a:buFont typeface="Arial" panose="020B0604020202020204" pitchFamily="34" charset="0"/>
              <a:buChar char="•"/>
            </a:pPr>
            <a:r>
              <a:rPr lang="en-US" sz="2000" dirty="0">
                <a:latin typeface="+mj-lt"/>
              </a:rPr>
              <a:t>Earthbound DVD series in Adult Forum</a:t>
            </a:r>
          </a:p>
          <a:p>
            <a:pPr marL="342900" lvl="0" indent="-342900">
              <a:buFont typeface="Arial" panose="020B0604020202020204" pitchFamily="34" charset="0"/>
              <a:buChar char="•"/>
            </a:pPr>
            <a:r>
              <a:rPr lang="en-US" sz="2000" dirty="0">
                <a:latin typeface="+mj-lt"/>
              </a:rPr>
              <a:t>Members and confirmation youth are crocheting mats for the homeless from grocery bags</a:t>
            </a:r>
          </a:p>
          <a:p>
            <a:pPr marL="342900" lvl="0" indent="-342900">
              <a:buFont typeface="Arial" panose="020B0604020202020204" pitchFamily="34" charset="0"/>
              <a:buChar char="•"/>
            </a:pPr>
            <a:r>
              <a:rPr lang="en-US" sz="2000" dirty="0">
                <a:latin typeface="+mj-lt"/>
              </a:rPr>
              <a:t>Tips about care of creation in monthly newsletter and partnering with Missouri Interfaith Power and Light to show “Chasing Ice” movie </a:t>
            </a:r>
            <a:endParaRPr lang="en-US" sz="2000" dirty="0" smtClean="0">
              <a:latin typeface="+mj-lt"/>
            </a:endParaRPr>
          </a:p>
          <a:p>
            <a:pPr marL="342900" lvl="0" indent="-342900">
              <a:buFont typeface="Arial" panose="020B0604020202020204" pitchFamily="34" charset="0"/>
              <a:buChar char="•"/>
            </a:pPr>
            <a:endParaRPr lang="en-US" sz="2000" dirty="0">
              <a:latin typeface="+mj-lt"/>
            </a:endParaRPr>
          </a:p>
          <a:p>
            <a:pPr marL="342900" lvl="0" indent="-342900">
              <a:buFont typeface="Arial" panose="020B0604020202020204" pitchFamily="34" charset="0"/>
              <a:buChar char="•"/>
            </a:pPr>
            <a:endParaRPr lang="en-US" sz="2000" dirty="0" smtClean="0">
              <a:latin typeface="+mj-lt"/>
            </a:endParaRPr>
          </a:p>
          <a:p>
            <a:pPr marL="342900" lvl="0" indent="-342900">
              <a:buFont typeface="Arial" panose="020B0604020202020204" pitchFamily="34" charset="0"/>
              <a:buChar char="•"/>
            </a:pPr>
            <a:endParaRPr lang="en-US" sz="2000" dirty="0">
              <a:latin typeface="+mj-lt"/>
            </a:endParaRPr>
          </a:p>
          <a:p>
            <a:pPr marL="342900" lvl="0" indent="-342900">
              <a:buFont typeface="Arial" panose="020B0604020202020204" pitchFamily="34" charset="0"/>
              <a:buChar char="•"/>
            </a:pPr>
            <a:endParaRPr lang="en-US" sz="2000" dirty="0" smtClean="0">
              <a:latin typeface="+mj-lt"/>
            </a:endParaRPr>
          </a:p>
          <a:p>
            <a:pPr marL="342900" lvl="0" indent="-342900">
              <a:buFont typeface="Arial" panose="020B0604020202020204" pitchFamily="34" charset="0"/>
              <a:buChar char="•"/>
            </a:pPr>
            <a:endParaRPr lang="en-US" sz="2000" dirty="0">
              <a:latin typeface="+mj-lt"/>
            </a:endParaRPr>
          </a:p>
          <a:p>
            <a:pPr marL="342900" lvl="0" indent="-342900">
              <a:buFont typeface="Arial" panose="020B0604020202020204" pitchFamily="34" charset="0"/>
              <a:buChar char="•"/>
            </a:pPr>
            <a:endParaRPr lang="en-US" sz="2000" dirty="0" smtClean="0">
              <a:latin typeface="+mj-lt"/>
            </a:endParaRPr>
          </a:p>
          <a:p>
            <a:pPr marL="342900" lvl="0" indent="-342900">
              <a:buFont typeface="Arial" panose="020B0604020202020204" pitchFamily="34" charset="0"/>
              <a:buChar char="•"/>
            </a:pPr>
            <a:endParaRPr lang="en-US" sz="2000" dirty="0">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20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66499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1" y="797170"/>
            <a:ext cx="10070123" cy="5324535"/>
          </a:xfrm>
          <a:prstGeom prst="rect">
            <a:avLst/>
          </a:prstGeom>
        </p:spPr>
        <p:txBody>
          <a:bodyPr wrap="square">
            <a:spAutoFit/>
          </a:bodyPr>
          <a:lstStyle/>
          <a:p>
            <a:r>
              <a:rPr lang="en-US" sz="2000" b="1" dirty="0"/>
              <a:t>Lutheran Church of the Resurrection, Prairie Village, KS</a:t>
            </a:r>
          </a:p>
          <a:p>
            <a:pPr marL="342900" indent="-342900">
              <a:buFont typeface="Arial" panose="020B0604020202020204" pitchFamily="34" charset="0"/>
              <a:buChar char="•"/>
            </a:pPr>
            <a:r>
              <a:rPr lang="en-US" sz="2000" dirty="0" smtClean="0"/>
              <a:t>Cut </a:t>
            </a:r>
            <a:r>
              <a:rPr lang="en-US" sz="2000" dirty="0"/>
              <a:t>energy usage—low flow toilets, motions sensor lights, energy efficient HVAC system, lighting and programmable thermostats</a:t>
            </a:r>
          </a:p>
          <a:p>
            <a:pPr marL="342900" indent="-342900">
              <a:buFont typeface="Arial" panose="020B0604020202020204" pitchFamily="34" charset="0"/>
              <a:buChar char="•"/>
            </a:pPr>
            <a:r>
              <a:rPr lang="en-US" sz="2000" dirty="0" smtClean="0"/>
              <a:t>Preaching </a:t>
            </a:r>
            <a:r>
              <a:rPr lang="en-US" sz="2000" dirty="0"/>
              <a:t>on environment stewardship</a:t>
            </a:r>
          </a:p>
          <a:p>
            <a:pPr marL="342900" indent="-342900">
              <a:buFont typeface="Arial" panose="020B0604020202020204" pitchFamily="34" charset="0"/>
              <a:buChar char="•"/>
            </a:pPr>
            <a:r>
              <a:rPr lang="en-US" sz="2000" dirty="0" smtClean="0"/>
              <a:t>Earth </a:t>
            </a:r>
            <a:r>
              <a:rPr lang="en-US" sz="2000" dirty="0"/>
              <a:t>Sunday Celebration—each family received a flowering plant and table card with scripture and prayer for creation care and we planted apple trees to start a grove to provide fresh fruit for weekly free breakfasts</a:t>
            </a:r>
          </a:p>
          <a:p>
            <a:pPr marL="342900" indent="-342900">
              <a:buFont typeface="Arial" panose="020B0604020202020204" pitchFamily="34" charset="0"/>
              <a:buChar char="•"/>
            </a:pPr>
            <a:r>
              <a:rPr lang="en-US" sz="2000" dirty="0" smtClean="0"/>
              <a:t>Monthly </a:t>
            </a:r>
            <a:r>
              <a:rPr lang="en-US" sz="2000" dirty="0"/>
              <a:t>newsletter articles with information on recycling medications, e-waste , hazardous waste, plastics, pesticide </a:t>
            </a:r>
            <a:r>
              <a:rPr lang="en-US" sz="2000" dirty="0" smtClean="0"/>
              <a:t>use</a:t>
            </a:r>
          </a:p>
          <a:p>
            <a:pPr marL="342900" indent="-342900">
              <a:buFont typeface="Arial" panose="020B0604020202020204" pitchFamily="34" charset="0"/>
              <a:buChar char="•"/>
            </a:pPr>
            <a:endParaRPr lang="en-US" sz="2000" dirty="0"/>
          </a:p>
          <a:p>
            <a:r>
              <a:rPr lang="en-US" sz="2000" b="1" dirty="0"/>
              <a:t>Our Redeemer Lutheran Church, Ness City, KS</a:t>
            </a:r>
            <a:endParaRPr lang="en-US" sz="2000" dirty="0"/>
          </a:p>
          <a:p>
            <a:pPr marL="342900" lvl="0" indent="-342900">
              <a:buFont typeface="Arial" panose="020B0604020202020204" pitchFamily="34" charset="0"/>
              <a:buChar char="•"/>
            </a:pPr>
            <a:r>
              <a:rPr lang="en-US" sz="2000" dirty="0"/>
              <a:t>Cut energy use by programmable heat/AC unit</a:t>
            </a:r>
          </a:p>
          <a:p>
            <a:pPr marL="342900" lvl="0" indent="-342900">
              <a:buFont typeface="Arial" panose="020B0604020202020204" pitchFamily="34" charset="0"/>
              <a:buChar char="•"/>
            </a:pPr>
            <a:r>
              <a:rPr lang="en-US" sz="2000" dirty="0"/>
              <a:t>As a farming community, our efforts and commitments are to preserve and protect our </a:t>
            </a:r>
            <a:r>
              <a:rPr lang="en-US" sz="2000" dirty="0" smtClean="0"/>
              <a:t>earth</a:t>
            </a:r>
          </a:p>
          <a:p>
            <a:pPr marL="342900" lvl="0" indent="-342900">
              <a:buFont typeface="Arial" panose="020B0604020202020204" pitchFamily="34" charset="0"/>
              <a:buChar char="•"/>
            </a:pPr>
            <a:endParaRPr lang="en-US" sz="2000" dirty="0"/>
          </a:p>
          <a:p>
            <a:r>
              <a:rPr lang="en-US" sz="2000" b="1" dirty="0"/>
              <a:t>Overland Park Lutheran Church, Overland Park, KS</a:t>
            </a:r>
            <a:endParaRPr lang="en-US" sz="2000" dirty="0"/>
          </a:p>
          <a:p>
            <a:pPr marL="342900" lvl="0" indent="-342900">
              <a:buFont typeface="Arial" panose="020B0604020202020204" pitchFamily="34" charset="0"/>
              <a:buChar char="•"/>
            </a:pPr>
            <a:r>
              <a:rPr lang="en-US" sz="2000" dirty="0"/>
              <a:t>Programmable thermostats</a:t>
            </a:r>
          </a:p>
          <a:p>
            <a:pPr marL="342900" lvl="0" indent="-342900">
              <a:buFont typeface="Arial" panose="020B0604020202020204" pitchFamily="34" charset="0"/>
              <a:buChar char="•"/>
            </a:pPr>
            <a:r>
              <a:rPr lang="en-US" sz="2000" dirty="0" err="1"/>
              <a:t>Abiti</a:t>
            </a:r>
            <a:r>
              <a:rPr lang="en-US" sz="2000" dirty="0"/>
              <a:t> paper recycling receptacle on </a:t>
            </a:r>
            <a:r>
              <a:rPr lang="en-US" sz="2000" dirty="0" smtClean="0"/>
              <a:t>premises</a:t>
            </a:r>
            <a:endParaRPr lang="en-US" sz="2000" dirty="0"/>
          </a:p>
        </p:txBody>
      </p:sp>
    </p:spTree>
    <p:extLst>
      <p:ext uri="{BB962C8B-B14F-4D97-AF65-F5344CB8AC3E}">
        <p14:creationId xmlns:p14="http://schemas.microsoft.com/office/powerpoint/2010/main" val="251175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4" y="656492"/>
            <a:ext cx="10023231" cy="5909310"/>
          </a:xfrm>
          <a:prstGeom prst="rect">
            <a:avLst/>
          </a:prstGeom>
        </p:spPr>
        <p:txBody>
          <a:bodyPr wrap="square">
            <a:spAutoFit/>
          </a:bodyPr>
          <a:lstStyle/>
          <a:p>
            <a:r>
              <a:rPr lang="en-US" sz="2000" b="1" dirty="0"/>
              <a:t>Peace, Joplin, MO</a:t>
            </a:r>
          </a:p>
          <a:p>
            <a:pPr marL="342900" indent="-342900">
              <a:buFont typeface="Arial" panose="020B0604020202020204" pitchFamily="34" charset="0"/>
              <a:buChar char="•"/>
            </a:pPr>
            <a:r>
              <a:rPr lang="en-US" sz="2000" dirty="0" smtClean="0"/>
              <a:t>Met </a:t>
            </a:r>
            <a:r>
              <a:rPr lang="en-US" sz="2000" dirty="0"/>
              <a:t>with Conservation Department and Audubon representatives to evaluate our 12 acres of savannah on our property to learn about restoring the natural setting</a:t>
            </a:r>
          </a:p>
          <a:p>
            <a:pPr marL="342900" indent="-342900">
              <a:buFont typeface="Arial" panose="020B0604020202020204" pitchFamily="34" charset="0"/>
              <a:buChar char="•"/>
            </a:pPr>
            <a:r>
              <a:rPr lang="en-US" sz="2000" dirty="0" smtClean="0"/>
              <a:t>Conservation </a:t>
            </a:r>
            <a:r>
              <a:rPr lang="en-US" sz="2000" dirty="0"/>
              <a:t>efforts on property include rain garden, butterfly garden, bat houses, bird houses, native plantings, tree plantings.  Applied for grant funds to help develop butterfly and rain garden</a:t>
            </a:r>
          </a:p>
          <a:p>
            <a:pPr marL="342900" indent="-342900">
              <a:buFont typeface="Arial" panose="020B0604020202020204" pitchFamily="34" charset="0"/>
              <a:buChar char="•"/>
            </a:pPr>
            <a:r>
              <a:rPr lang="en-US" sz="2000" dirty="0" smtClean="0"/>
              <a:t>Planted </a:t>
            </a:r>
            <a:r>
              <a:rPr lang="en-US" sz="2000" dirty="0"/>
              <a:t>native raspberries, blackberries, persimmons as well as peach and apple trees</a:t>
            </a:r>
          </a:p>
          <a:p>
            <a:pPr marL="342900" indent="-342900">
              <a:buFont typeface="Arial" panose="020B0604020202020204" pitchFamily="34" charset="0"/>
              <a:buChar char="•"/>
            </a:pPr>
            <a:r>
              <a:rPr lang="en-US" sz="2000" dirty="0" smtClean="0"/>
              <a:t>Developed </a:t>
            </a:r>
            <a:r>
              <a:rPr lang="en-US" sz="2000" dirty="0"/>
              <a:t>walking trail and invited community to use the </a:t>
            </a:r>
            <a:r>
              <a:rPr lang="en-US" sz="2000" dirty="0" smtClean="0"/>
              <a:t>trail</a:t>
            </a:r>
          </a:p>
          <a:p>
            <a:pPr marL="342900" indent="-342900">
              <a:buFont typeface="Arial" panose="020B0604020202020204" pitchFamily="34" charset="0"/>
              <a:buChar char="•"/>
            </a:pPr>
            <a:endParaRPr lang="en-US" sz="2000" dirty="0"/>
          </a:p>
          <a:p>
            <a:r>
              <a:rPr lang="en-US" sz="2000" b="1" dirty="0"/>
              <a:t>Shepherd of the Hills, Bridgeton, MO</a:t>
            </a:r>
            <a:endParaRPr lang="en-US" sz="2000" dirty="0"/>
          </a:p>
          <a:p>
            <a:pPr marL="342900" lvl="0" indent="-342900">
              <a:buFont typeface="Arial" panose="020B0604020202020204" pitchFamily="34" charset="0"/>
              <a:buChar char="•"/>
            </a:pPr>
            <a:r>
              <a:rPr lang="en-US" sz="2000" dirty="0"/>
              <a:t>Programmable thermostats</a:t>
            </a:r>
          </a:p>
          <a:p>
            <a:pPr marL="342900" lvl="0" indent="-342900">
              <a:buFont typeface="Arial" panose="020B0604020202020204" pitchFamily="34" charset="0"/>
              <a:buChar char="•"/>
            </a:pPr>
            <a:r>
              <a:rPr lang="en-US" sz="2000" dirty="0"/>
              <a:t>Peg board with ceramic coffee mugs</a:t>
            </a:r>
          </a:p>
          <a:p>
            <a:pPr marL="342900" lvl="0" indent="-342900">
              <a:buFont typeface="Arial" panose="020B0604020202020204" pitchFamily="34" charset="0"/>
              <a:buChar char="•"/>
            </a:pPr>
            <a:r>
              <a:rPr lang="en-US" sz="2000" dirty="0"/>
              <a:t>Plastic or ceramic bowls, metal flatware used for soup suppers</a:t>
            </a:r>
          </a:p>
          <a:p>
            <a:pPr marL="342900" indent="-342900">
              <a:buFont typeface="Arial" panose="020B0604020202020204" pitchFamily="34" charset="0"/>
              <a:buChar char="•"/>
            </a:pPr>
            <a:r>
              <a:rPr lang="en-US" sz="2000" dirty="0"/>
              <a:t>“Garden of </a:t>
            </a:r>
            <a:r>
              <a:rPr lang="en-US" sz="2000" dirty="0" err="1"/>
              <a:t>Eatin</a:t>
            </a:r>
            <a:r>
              <a:rPr lang="en-US" sz="2000" dirty="0"/>
              <a:t>”  community </a:t>
            </a:r>
            <a:r>
              <a:rPr lang="en-US" sz="2000" dirty="0" smtClean="0"/>
              <a:t>garden</a:t>
            </a:r>
          </a:p>
          <a:p>
            <a:pPr marL="342900" indent="-342900">
              <a:buFont typeface="Arial" panose="020B0604020202020204" pitchFamily="34" charset="0"/>
              <a:buChar char="•"/>
            </a:pPr>
            <a:endParaRPr lang="en-US" sz="2000" dirty="0"/>
          </a:p>
          <a:p>
            <a:r>
              <a:rPr lang="en-US" sz="2000" b="1" dirty="0"/>
              <a:t>Zion, Ferguson, MO</a:t>
            </a:r>
            <a:endParaRPr lang="en-US" sz="2000" dirty="0"/>
          </a:p>
          <a:p>
            <a:pPr marL="342900" lvl="0" indent="-342900">
              <a:buFont typeface="Arial" panose="020B0604020202020204" pitchFamily="34" charset="0"/>
              <a:buChar char="•"/>
            </a:pPr>
            <a:r>
              <a:rPr lang="en-US" sz="2000" dirty="0"/>
              <a:t>Signs concerning energy usage/lights</a:t>
            </a:r>
          </a:p>
          <a:p>
            <a:pPr marL="342900" lvl="0" indent="-342900">
              <a:buFont typeface="Arial" panose="020B0604020202020204" pitchFamily="34" charset="0"/>
              <a:buChar char="•"/>
            </a:pPr>
            <a:r>
              <a:rPr lang="en-US" sz="2000" dirty="0"/>
              <a:t>Replacing lights in meeting rooms, recycling old ones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35600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31" y="785445"/>
            <a:ext cx="9859107" cy="1631216"/>
          </a:xfrm>
          <a:prstGeom prst="rect">
            <a:avLst/>
          </a:prstGeom>
        </p:spPr>
        <p:txBody>
          <a:bodyPr wrap="square">
            <a:spAutoFit/>
          </a:bodyPr>
          <a:lstStyle/>
          <a:p>
            <a:r>
              <a:rPr lang="en-US" sz="2000" b="1" dirty="0"/>
              <a:t>St. John, Russell, KS</a:t>
            </a:r>
          </a:p>
          <a:p>
            <a:pPr marL="342900" indent="-342900">
              <a:buFont typeface="Arial" panose="020B0604020202020204" pitchFamily="34" charset="0"/>
              <a:buChar char="•"/>
            </a:pPr>
            <a:r>
              <a:rPr lang="en-US" sz="2000" dirty="0" smtClean="0"/>
              <a:t>Soles-4-Soles—take </a:t>
            </a:r>
            <a:r>
              <a:rPr lang="en-US" sz="2000" dirty="0"/>
              <a:t>van loads of shoes to a Wichita collection site</a:t>
            </a:r>
          </a:p>
          <a:p>
            <a:pPr marL="342900" indent="-342900">
              <a:buFont typeface="Arial" panose="020B0604020202020204" pitchFamily="34" charset="0"/>
              <a:buChar char="•"/>
            </a:pPr>
            <a:r>
              <a:rPr lang="en-US" sz="2000" dirty="0" smtClean="0"/>
              <a:t>Green </a:t>
            </a:r>
            <a:r>
              <a:rPr lang="en-US" sz="2000" dirty="0"/>
              <a:t>Rewards program—individuals throw their name in a hat for some “green” activity they have done, draw a name each month and </a:t>
            </a:r>
            <a:r>
              <a:rPr lang="en-US" sz="2000" dirty="0" smtClean="0"/>
              <a:t>award </a:t>
            </a:r>
            <a:r>
              <a:rPr lang="en-US" sz="2000" dirty="0"/>
              <a:t>a “green” gift</a:t>
            </a:r>
          </a:p>
          <a:p>
            <a:pPr marL="342900" indent="-342900">
              <a:buFont typeface="Arial" panose="020B0604020202020204" pitchFamily="34" charset="0"/>
              <a:buChar char="•"/>
            </a:pPr>
            <a:r>
              <a:rPr lang="en-US" sz="2000" dirty="0" smtClean="0"/>
              <a:t>Recycle </a:t>
            </a:r>
            <a:r>
              <a:rPr lang="en-US" sz="2000" dirty="0"/>
              <a:t>cell phones for soldiers, greeting cards, and batteries</a:t>
            </a:r>
          </a:p>
        </p:txBody>
      </p:sp>
    </p:spTree>
    <p:extLst>
      <p:ext uri="{BB962C8B-B14F-4D97-AF65-F5344CB8AC3E}">
        <p14:creationId xmlns:p14="http://schemas.microsoft.com/office/powerpoint/2010/main" val="77419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22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Central States Synod LRC Mission Table</a:t>
            </a:r>
            <a:endParaRPr lang="en-US"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June, 2015 - Synod Assembly voted to become a Lutherans Restoring Creation Synod</a:t>
            </a:r>
          </a:p>
          <a:p>
            <a:r>
              <a:rPr lang="en-US" dirty="0" smtClean="0"/>
              <a:t>CSS LRC Mission Table was formed</a:t>
            </a:r>
          </a:p>
          <a:p>
            <a:r>
              <a:rPr lang="en-US" dirty="0" smtClean="0"/>
              <a:t>August, 2015 – Mission Table retreat</a:t>
            </a:r>
          </a:p>
          <a:p>
            <a:r>
              <a:rPr lang="en-US" dirty="0" smtClean="0"/>
              <a:t>Monthly conference calls</a:t>
            </a:r>
          </a:p>
          <a:p>
            <a:r>
              <a:rPr lang="en-US" dirty="0" smtClean="0"/>
              <a:t>February, 2016 – LRC Training Retreat, Camp Tomah </a:t>
            </a:r>
            <a:r>
              <a:rPr lang="en-US" dirty="0" err="1" smtClean="0"/>
              <a:t>Shinga</a:t>
            </a:r>
            <a:endParaRPr lang="en-US" dirty="0" smtClean="0"/>
          </a:p>
          <a:p>
            <a:r>
              <a:rPr lang="en-US" dirty="0" smtClean="0"/>
              <a:t>August 20</a:t>
            </a:r>
            <a:r>
              <a:rPr lang="en-US" smtClean="0"/>
              <a:t>, 2016 </a:t>
            </a:r>
            <a:r>
              <a:rPr lang="en-US" dirty="0" smtClean="0"/>
              <a:t>– LRC Training Retreat, Florissant, MO</a:t>
            </a:r>
          </a:p>
          <a:p>
            <a:endParaRPr lang="en-US" dirty="0"/>
          </a:p>
        </p:txBody>
      </p:sp>
    </p:spTree>
    <p:extLst>
      <p:ext uri="{BB962C8B-B14F-4D97-AF65-F5344CB8AC3E}">
        <p14:creationId xmlns:p14="http://schemas.microsoft.com/office/powerpoint/2010/main" val="281697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193000"/>
                    </a14:imgEffect>
                  </a14:imgLayer>
                </a14:imgProps>
              </a:ext>
              <a:ext uri="{28A0092B-C50C-407E-A947-70E740481C1C}">
                <a14:useLocalDpi xmlns:a14="http://schemas.microsoft.com/office/drawing/2010/main" val="0"/>
              </a:ext>
            </a:extLst>
          </a:blip>
          <a:stretch>
            <a:fillRect/>
          </a:stretch>
        </p:blipFill>
        <p:spPr>
          <a:xfrm>
            <a:off x="879230" y="457199"/>
            <a:ext cx="10492154" cy="5861539"/>
          </a:xfrm>
          <a:prstGeom prst="rect">
            <a:avLst/>
          </a:prstGeom>
          <a:effectLst>
            <a:outerShdw blurRad="88900" dist="50800" dir="5400000" algn="ctr" rotWithShape="0">
              <a:srgbClr val="000000">
                <a:alpha val="71000"/>
              </a:srgbClr>
            </a:outerShdw>
          </a:effectLst>
        </p:spPr>
      </p:pic>
      <p:sp>
        <p:nvSpPr>
          <p:cNvPr id="2" name="Title 1"/>
          <p:cNvSpPr>
            <a:spLocks noGrp="1"/>
          </p:cNvSpPr>
          <p:nvPr>
            <p:ph type="title"/>
          </p:nvPr>
        </p:nvSpPr>
        <p:spPr>
          <a:xfrm>
            <a:off x="1419667" y="814225"/>
            <a:ext cx="9601196" cy="1303867"/>
          </a:xfrm>
        </p:spPr>
        <p:txBody>
          <a:bodyPr/>
          <a:lstStyle/>
          <a:p>
            <a:r>
              <a:rPr lang="en-US" b="1" dirty="0"/>
              <a:t>Statement of </a:t>
            </a:r>
            <a:r>
              <a:rPr lang="en-US" b="1" dirty="0" smtClean="0"/>
              <a:t>commitment</a:t>
            </a:r>
            <a:endParaRPr lang="en-US" dirty="0"/>
          </a:p>
        </p:txBody>
      </p:sp>
      <p:sp>
        <p:nvSpPr>
          <p:cNvPr id="3" name="Content Placeholder 2"/>
          <p:cNvSpPr>
            <a:spLocks noGrp="1"/>
          </p:cNvSpPr>
          <p:nvPr>
            <p:ph idx="1"/>
          </p:nvPr>
        </p:nvSpPr>
        <p:spPr>
          <a:xfrm>
            <a:off x="1407944" y="2110154"/>
            <a:ext cx="9601196" cy="3539328"/>
          </a:xfrm>
        </p:spPr>
        <p:txBody>
          <a:bodyPr/>
          <a:lstStyle/>
          <a:p>
            <a:pPr marL="0" indent="0">
              <a:buNone/>
            </a:pPr>
            <a:r>
              <a:rPr lang="en-US" dirty="0" smtClean="0"/>
              <a:t>As </a:t>
            </a:r>
            <a:r>
              <a:rPr lang="en-US" dirty="0"/>
              <a:t>a congregation, we strive to make care for creation </a:t>
            </a:r>
            <a:r>
              <a:rPr lang="en-US" dirty="0" smtClean="0"/>
              <a:t>integral </a:t>
            </a:r>
            <a:r>
              <a:rPr lang="en-US" dirty="0"/>
              <a:t>to our life and mission—in our mission statement, the decisions we make, the tasks of committees, the worship we celebrate, the maintenance of our property, the programs we embrace, the events we sponsor, our outreach to the community, and our commitment to global issues</a:t>
            </a:r>
            <a:r>
              <a:rPr lang="en-US" dirty="0" smtClean="0"/>
              <a:t>.</a:t>
            </a:r>
          </a:p>
          <a:p>
            <a:pPr marL="0" indent="0">
              <a:buNone/>
            </a:pPr>
            <a:r>
              <a:rPr lang="en-US" dirty="0" smtClean="0">
                <a:solidFill>
                  <a:srgbClr val="00B0F0"/>
                </a:solidFill>
              </a:rPr>
              <a:t> </a:t>
            </a:r>
            <a:r>
              <a:rPr lang="en-US" b="1" dirty="0">
                <a:solidFill>
                  <a:schemeClr val="tx1"/>
                </a:solidFill>
              </a:rPr>
              <a:t>In short, we want care for creation to be part of the ethos and ministry of our congregation. </a:t>
            </a:r>
          </a:p>
        </p:txBody>
      </p:sp>
    </p:spTree>
    <p:extLst>
      <p:ext uri="{BB962C8B-B14F-4D97-AF65-F5344CB8AC3E}">
        <p14:creationId xmlns:p14="http://schemas.microsoft.com/office/powerpoint/2010/main" val="79900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31" y="829739"/>
            <a:ext cx="1940168" cy="2739543"/>
          </a:xfrm>
          <a:prstGeom prst="rect">
            <a:avLst/>
          </a:prstGeom>
          <a:effectLst>
            <a:outerShdw blurRad="50800" dist="50800" dir="5400000" algn="ctr" rotWithShape="0">
              <a:srgbClr val="000000">
                <a:alpha val="67000"/>
              </a:srgbClr>
            </a:outerShdw>
          </a:effectLst>
        </p:spPr>
      </p:pic>
      <p:sp>
        <p:nvSpPr>
          <p:cNvPr id="2" name="Title 1"/>
          <p:cNvSpPr>
            <a:spLocks noGrp="1"/>
          </p:cNvSpPr>
          <p:nvPr>
            <p:ph type="title"/>
          </p:nvPr>
        </p:nvSpPr>
        <p:spPr>
          <a:xfrm>
            <a:off x="1295402" y="982132"/>
            <a:ext cx="9601196" cy="979015"/>
          </a:xfrm>
        </p:spPr>
        <p:txBody>
          <a:bodyPr/>
          <a:lstStyle/>
          <a:p>
            <a:r>
              <a:rPr lang="en-US" b="1" dirty="0"/>
              <a:t>Action </a:t>
            </a:r>
            <a:r>
              <a:rPr lang="en-US" b="1" dirty="0" smtClean="0"/>
              <a:t>plan</a:t>
            </a:r>
            <a:endParaRPr lang="en-US" dirty="0"/>
          </a:p>
        </p:txBody>
      </p:sp>
      <p:sp>
        <p:nvSpPr>
          <p:cNvPr id="3" name="Content Placeholder 2"/>
          <p:cNvSpPr>
            <a:spLocks noGrp="1"/>
          </p:cNvSpPr>
          <p:nvPr>
            <p:ph idx="1"/>
          </p:nvPr>
        </p:nvSpPr>
        <p:spPr>
          <a:xfrm>
            <a:off x="2743199" y="2377440"/>
            <a:ext cx="8153397" cy="3498428"/>
          </a:xfrm>
        </p:spPr>
        <p:txBody>
          <a:bodyPr>
            <a:normAutofit/>
          </a:bodyPr>
          <a:lstStyle/>
          <a:p>
            <a:pPr lvl="0"/>
            <a:r>
              <a:rPr lang="en-US" dirty="0" smtClean="0"/>
              <a:t>Establish </a:t>
            </a:r>
            <a:r>
              <a:rPr lang="en-US" dirty="0"/>
              <a:t>a Green Team to serve as leaven to promote care for creation throughout the life of the congregation. </a:t>
            </a:r>
          </a:p>
          <a:p>
            <a:pPr lvl="0"/>
            <a:r>
              <a:rPr lang="en-US" dirty="0"/>
              <a:t>Spearhead some events, partner with committees for other events, and make proposals for other groups to carry out. </a:t>
            </a:r>
          </a:p>
          <a:p>
            <a:pPr lvl="0"/>
            <a:r>
              <a:rPr lang="en-US" dirty="0"/>
              <a:t>Meet regularly to develop plans and to follow through on projects. Choose from projects suggested or create your own. </a:t>
            </a:r>
          </a:p>
          <a:p>
            <a:pPr lvl="0"/>
            <a:r>
              <a:rPr lang="en-US" dirty="0"/>
              <a:t>Promote the congregation as a creation-care congregation.</a:t>
            </a:r>
          </a:p>
          <a:p>
            <a:endParaRPr lang="en-US" dirty="0"/>
          </a:p>
        </p:txBody>
      </p:sp>
    </p:spTree>
    <p:extLst>
      <p:ext uri="{BB962C8B-B14F-4D97-AF65-F5344CB8AC3E}">
        <p14:creationId xmlns:p14="http://schemas.microsoft.com/office/powerpoint/2010/main" val="79135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416" y="707944"/>
            <a:ext cx="9601196" cy="1303867"/>
          </a:xfrm>
        </p:spPr>
        <p:txBody>
          <a:bodyPr/>
          <a:lstStyle/>
          <a:p>
            <a:r>
              <a:rPr lang="en-US" b="1" dirty="0" smtClean="0"/>
              <a:t>Worship</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We </a:t>
            </a:r>
            <a:r>
              <a:rPr lang="en-US" sz="3200" dirty="0"/>
              <a:t>seek to worship in ways that will express our gratitude and praise to God the creator and that will glorify God intentionally together </a:t>
            </a:r>
            <a:r>
              <a:rPr lang="en-US" sz="3200" i="1" dirty="0"/>
              <a:t>with</a:t>
            </a:r>
            <a:r>
              <a:rPr lang="en-US" sz="3200" dirty="0"/>
              <a:t> all creation. In worship, we will celebrate creation, confess our sins against creation, grieve the losses of creation, commit ourselves to care for Earth, and devote ourselves to peace and justice for humans and for the whole Earth-community.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405" y="729046"/>
            <a:ext cx="1094537" cy="1827886"/>
          </a:xfrm>
          <a:prstGeom prst="rect">
            <a:avLst/>
          </a:prstGeom>
        </p:spPr>
      </p:pic>
    </p:spTree>
    <p:extLst>
      <p:ext uri="{BB962C8B-B14F-4D97-AF65-F5344CB8AC3E}">
        <p14:creationId xmlns:p14="http://schemas.microsoft.com/office/powerpoint/2010/main" val="261413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Worship Action </a:t>
            </a:r>
            <a:r>
              <a:rPr lang="en-US" b="1" dirty="0" smtClean="0"/>
              <a:t>Plan</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dirty="0" smtClean="0"/>
              <a:t>Every </a:t>
            </a:r>
            <a:r>
              <a:rPr lang="en-US" sz="3600" dirty="0"/>
              <a:t>worship service can include:</a:t>
            </a:r>
          </a:p>
          <a:p>
            <a:pPr lvl="0"/>
            <a:r>
              <a:rPr lang="en-US" sz="3600" dirty="0"/>
              <a:t>Call to worship with all creation.</a:t>
            </a:r>
          </a:p>
          <a:p>
            <a:pPr lvl="0"/>
            <a:r>
              <a:rPr lang="en-US" sz="3600" dirty="0"/>
              <a:t>Confession of sins against creation.</a:t>
            </a:r>
          </a:p>
          <a:p>
            <a:pPr lvl="0"/>
            <a:r>
              <a:rPr lang="en-US" sz="3600" dirty="0"/>
              <a:t>Prayer petition on behalf of creation.</a:t>
            </a:r>
          </a:p>
          <a:p>
            <a:pPr lvl="0"/>
            <a:r>
              <a:rPr lang="en-US" sz="3600" dirty="0"/>
              <a:t>Closing blessing and mission to “Tend the Earth</a:t>
            </a:r>
            <a:r>
              <a:rPr lang="en-US" sz="3600" dirty="0" smtClean="0"/>
              <a:t>.”</a:t>
            </a:r>
          </a:p>
          <a:p>
            <a:pPr marL="0" lvl="0" indent="0">
              <a:buNone/>
            </a:pPr>
            <a:r>
              <a:rPr lang="en-US" sz="3400" dirty="0" smtClean="0"/>
              <a:t>&gt;&gt;&gt; LRC </a:t>
            </a:r>
            <a:r>
              <a:rPr lang="en-US" sz="3400" dirty="0"/>
              <a:t>provides creation-care reflections for preachers on weekly lessons.</a:t>
            </a:r>
          </a:p>
          <a:p>
            <a:pPr marL="0" indent="0">
              <a:buNone/>
            </a:pPr>
            <a:endParaRPr lang="en-US" dirty="0"/>
          </a:p>
          <a:p>
            <a:endParaRPr lang="en-US" dirty="0"/>
          </a:p>
        </p:txBody>
      </p:sp>
    </p:spTree>
    <p:extLst>
      <p:ext uri="{BB962C8B-B14F-4D97-AF65-F5344CB8AC3E}">
        <p14:creationId xmlns:p14="http://schemas.microsoft.com/office/powerpoint/2010/main" val="22524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979" y="1275348"/>
            <a:ext cx="9432758" cy="2369880"/>
          </a:xfrm>
          <a:prstGeom prst="rect">
            <a:avLst/>
          </a:prstGeom>
        </p:spPr>
        <p:txBody>
          <a:bodyPr wrap="square">
            <a:spAutoFit/>
          </a:bodyPr>
          <a:lstStyle/>
          <a:p>
            <a:r>
              <a:rPr lang="en-US" sz="3600" b="1" dirty="0"/>
              <a:t>Worship Action Plan</a:t>
            </a:r>
            <a:r>
              <a:rPr lang="en-US" sz="3600" dirty="0"/>
              <a:t> (cont.)</a:t>
            </a:r>
          </a:p>
          <a:p>
            <a:pPr marL="285750" lvl="0" indent="-285750">
              <a:buFont typeface="Arial" panose="020B0604020202020204" pitchFamily="34" charset="0"/>
              <a:buChar char="•"/>
            </a:pPr>
            <a:r>
              <a:rPr lang="en-US" sz="2800" dirty="0"/>
              <a:t>Observe the four-week Season of Creation</a:t>
            </a:r>
          </a:p>
          <a:p>
            <a:pPr marL="285750" lvl="0" indent="-285750">
              <a:buFont typeface="Arial" panose="020B0604020202020204" pitchFamily="34" charset="0"/>
              <a:buChar char="•"/>
            </a:pPr>
            <a:r>
              <a:rPr lang="en-US" sz="2800" dirty="0"/>
              <a:t>Celebrate Earth Sunday</a:t>
            </a:r>
          </a:p>
          <a:p>
            <a:pPr marL="285750" lvl="0" indent="-285750">
              <a:buFont typeface="Arial" panose="020B0604020202020204" pitchFamily="34" charset="0"/>
              <a:buChar char="•"/>
            </a:pPr>
            <a:r>
              <a:rPr lang="en-US" sz="2800" dirty="0"/>
              <a:t>Blessing of the Animals, Rogation Sunday, Tree Planting, Garden Blessing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493" y="3260807"/>
            <a:ext cx="2224505" cy="2650569"/>
          </a:xfrm>
          <a:prstGeom prst="rect">
            <a:avLst/>
          </a:prstGeom>
        </p:spPr>
      </p:pic>
    </p:spTree>
    <p:extLst>
      <p:ext uri="{BB962C8B-B14F-4D97-AF65-F5344CB8AC3E}">
        <p14:creationId xmlns:p14="http://schemas.microsoft.com/office/powerpoint/2010/main" val="244539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586" y="428195"/>
            <a:ext cx="2504661" cy="3131591"/>
          </a:xfrm>
          <a:prstGeom prst="rect">
            <a:avLst/>
          </a:prstGeom>
        </p:spPr>
      </p:pic>
      <p:sp>
        <p:nvSpPr>
          <p:cNvPr id="2" name="Title 1"/>
          <p:cNvSpPr>
            <a:spLocks noGrp="1"/>
          </p:cNvSpPr>
          <p:nvPr>
            <p:ph type="title"/>
          </p:nvPr>
        </p:nvSpPr>
        <p:spPr>
          <a:xfrm>
            <a:off x="-1278985" y="690124"/>
            <a:ext cx="9601196" cy="1303867"/>
          </a:xfrm>
        </p:spPr>
        <p:txBody>
          <a:bodyPr>
            <a:normAutofit/>
          </a:bodyPr>
          <a:lstStyle/>
          <a:p>
            <a:r>
              <a:rPr lang="en-US" b="1" dirty="0"/>
              <a:t>Education</a:t>
            </a:r>
            <a:endParaRPr lang="en-US" dirty="0"/>
          </a:p>
        </p:txBody>
      </p:sp>
      <p:sp>
        <p:nvSpPr>
          <p:cNvPr id="3" name="Text Placeholder 2"/>
          <p:cNvSpPr>
            <a:spLocks noGrp="1"/>
          </p:cNvSpPr>
          <p:nvPr>
            <p:ph type="body" idx="4294967295"/>
          </p:nvPr>
        </p:nvSpPr>
        <p:spPr>
          <a:xfrm>
            <a:off x="1012874" y="1993991"/>
            <a:ext cx="8384344" cy="4097320"/>
          </a:xfrm>
          <a:noFill/>
        </p:spPr>
        <p:txBody>
          <a:bodyPr>
            <a:normAutofit/>
          </a:bodyPr>
          <a:lstStyle/>
          <a:p>
            <a:pPr marL="0" indent="0">
              <a:buNone/>
            </a:pPr>
            <a:r>
              <a:rPr lang="en-US" dirty="0" smtClean="0"/>
              <a:t>We </a:t>
            </a:r>
            <a:r>
              <a:rPr lang="en-US" dirty="0"/>
              <a:t>seek to learn about the biblical, theological, and ecclesial traditions concerning creation, including the biblical mandate from God for us to care for the earth. We will seek also to learn about the present degradations of creation due to human activity, how these degradations are related to human exploitation and oppression, how we as religious people are implicated in these matters, and what we as Christians can do to heal and restore creation for future generations. We will seek to train people to be leaders in the congregation and the community in our cooperative efforts to care for creation. We will seek opportunities for environmental education for youth of all ages.</a:t>
            </a:r>
          </a:p>
          <a:p>
            <a:endParaRPr lang="en-US" dirty="0"/>
          </a:p>
        </p:txBody>
      </p:sp>
    </p:spTree>
    <p:extLst>
      <p:ext uri="{BB962C8B-B14F-4D97-AF65-F5344CB8AC3E}">
        <p14:creationId xmlns:p14="http://schemas.microsoft.com/office/powerpoint/2010/main" val="8832333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191</TotalTime>
  <Words>1932</Words>
  <Application>Microsoft Office PowerPoint</Application>
  <PresentationFormat>Custom</PresentationFormat>
  <Paragraphs>181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Organic</vt:lpstr>
      <vt:lpstr>    Caring for Creation      </vt:lpstr>
      <vt:lpstr>Who is Lutherans Restoring Creation ?</vt:lpstr>
      <vt:lpstr>Central States Synod LRC Mission Table</vt:lpstr>
      <vt:lpstr>Statement of commitment</vt:lpstr>
      <vt:lpstr>Action plan</vt:lpstr>
      <vt:lpstr>Worship</vt:lpstr>
      <vt:lpstr>Worship Action Plan:</vt:lpstr>
      <vt:lpstr>PowerPoint Presentation</vt:lpstr>
      <vt:lpstr>Education</vt:lpstr>
      <vt:lpstr>Education Action Plan</vt:lpstr>
      <vt:lpstr>Property</vt:lpstr>
      <vt:lpstr>Property Action Plan</vt:lpstr>
      <vt:lpstr>Personal Discipleship</vt:lpstr>
      <vt:lpstr>Discipleship Action Plan</vt:lpstr>
      <vt:lpstr>Public Ministry/Political Advocacy</vt:lpstr>
      <vt:lpstr>Public Ministry Action Plan</vt:lpstr>
      <vt:lpstr>Out of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Creation</dc:title>
  <dc:creator>S Morad</dc:creator>
  <cp:lastModifiedBy>strandn@sbcglobal.net</cp:lastModifiedBy>
  <cp:revision>25</cp:revision>
  <dcterms:created xsi:type="dcterms:W3CDTF">2014-02-26T03:42:55Z</dcterms:created>
  <dcterms:modified xsi:type="dcterms:W3CDTF">2016-06-10T02:16:55Z</dcterms:modified>
</cp:coreProperties>
</file>