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59" r:id="rId3"/>
    <p:sldMasterId id="2147483663" r:id="rId4"/>
  </p:sldMasterIdLst>
  <p:notesMasterIdLst>
    <p:notesMasterId r:id="rId41"/>
  </p:notesMasterIdLst>
  <p:sldIdLst>
    <p:sldId id="326" r:id="rId5"/>
    <p:sldId id="306" r:id="rId6"/>
    <p:sldId id="307" r:id="rId7"/>
    <p:sldId id="329" r:id="rId8"/>
    <p:sldId id="256" r:id="rId9"/>
    <p:sldId id="315" r:id="rId10"/>
    <p:sldId id="317" r:id="rId11"/>
    <p:sldId id="363" r:id="rId12"/>
    <p:sldId id="330" r:id="rId13"/>
    <p:sldId id="359" r:id="rId14"/>
    <p:sldId id="360" r:id="rId15"/>
    <p:sldId id="364" r:id="rId16"/>
    <p:sldId id="282" r:id="rId17"/>
    <p:sldId id="331" r:id="rId18"/>
    <p:sldId id="285" r:id="rId19"/>
    <p:sldId id="332" r:id="rId20"/>
    <p:sldId id="333" r:id="rId21"/>
    <p:sldId id="334" r:id="rId22"/>
    <p:sldId id="335" r:id="rId23"/>
    <p:sldId id="336" r:id="rId24"/>
    <p:sldId id="338" r:id="rId25"/>
    <p:sldId id="339" r:id="rId26"/>
    <p:sldId id="342" r:id="rId27"/>
    <p:sldId id="296" r:id="rId28"/>
    <p:sldId id="361" r:id="rId29"/>
    <p:sldId id="346" r:id="rId30"/>
    <p:sldId id="347" r:id="rId31"/>
    <p:sldId id="348" r:id="rId32"/>
    <p:sldId id="352" r:id="rId33"/>
    <p:sldId id="353" r:id="rId34"/>
    <p:sldId id="354" r:id="rId35"/>
    <p:sldId id="355" r:id="rId36"/>
    <p:sldId id="274" r:id="rId37"/>
    <p:sldId id="362" r:id="rId38"/>
    <p:sldId id="356" r:id="rId39"/>
    <p:sldId id="357" r:id="rId4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28A"/>
    <a:srgbClr val="0073BC"/>
    <a:srgbClr val="E7AD26"/>
    <a:srgbClr val="EAB324"/>
    <a:srgbClr val="49A942"/>
    <a:srgbClr val="E86D1F"/>
    <a:srgbClr val="525CAC"/>
    <a:srgbClr val="494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9" autoAdjust="0"/>
    <p:restoredTop sz="95288" autoAdjust="0"/>
  </p:normalViewPr>
  <p:slideViewPr>
    <p:cSldViewPr snapToGrid="0" showGuides="1">
      <p:cViewPr varScale="1">
        <p:scale>
          <a:sx n="91" d="100"/>
          <a:sy n="91" d="100"/>
        </p:scale>
        <p:origin x="5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291CA16B-8E3D-5B43-B88F-C8ADFD2AD79D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84A8212C-F7B6-3A4D-B770-BDB9A4189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opening remarks be personal,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a bit of who you 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Briefly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connection between your role as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Churchwide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representative to the synod assembly and your own faith story/journey.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4363A-A74E-43F5-B979-6689229E6B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55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add a slide</a:t>
            </a:r>
            <a:r>
              <a:rPr lang="en-US" baseline="0" dirty="0"/>
              <a:t> right after this one with a similar treatment that says “Accompanied 80 companion churches around the world” </a:t>
            </a:r>
          </a:p>
          <a:p>
            <a:r>
              <a:rPr lang="en-US" baseline="0"/>
              <a:t>I’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08A8-82C9-4515-B1D6-BAFE2784CB5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2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08A8-82C9-4515-B1D6-BAFE2784CB5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2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1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2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14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85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1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99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00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07294-B2C4-495E-AA6C-2F0C1CD2AEC4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2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7041-E5DB-4883-8218-135CF6DF73F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7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7BE09-39A0-4627-BA71-162753E19402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5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08A8-82C9-4515-B1D6-BAFE2784CB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2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9AB44-40FB-485D-8686-539E655B919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61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11"/>
            <a:r>
              <a:rPr lang="en-US" dirty="0"/>
              <a:t>Observance of the </a:t>
            </a:r>
            <a:r>
              <a:rPr lang="en-US" b="1" dirty="0"/>
              <a:t>500</a:t>
            </a:r>
            <a:r>
              <a:rPr lang="en-US" b="1" baseline="30000" dirty="0"/>
              <a:t>th</a:t>
            </a:r>
            <a:r>
              <a:rPr lang="en-US" b="1" dirty="0"/>
              <a:t> anniversary of the Reformation</a:t>
            </a:r>
            <a:r>
              <a:rPr lang="en-US" dirty="0"/>
              <a:t> is well underway. This January, travel expert Rick </a:t>
            </a:r>
            <a:r>
              <a:rPr lang="en-US" dirty="0" err="1"/>
              <a:t>Steves</a:t>
            </a:r>
            <a:r>
              <a:rPr lang="en-US" dirty="0"/>
              <a:t> provided a copy of his new Reformation documentary to every ELCA congregation. Reformation storytelling is emphasized in </a:t>
            </a:r>
            <a:r>
              <a:rPr lang="en-US" i="0" dirty="0"/>
              <a:t>Living Lutheran </a:t>
            </a:r>
            <a:r>
              <a:rPr lang="en-US" dirty="0"/>
              <a:t>and other ELCA publications, and congregational resources and a comprehensive events calendar are available at ELCA500.org.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5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67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you!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Through your generous Mission Support and other giving, together we are able to: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Make vital, life-changing ministries happen across this country and overseas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Train leaders who’ve become missionaries, advocates and pastors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Break the systems that foster hunger and poverty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Join with partners and companions worldwide to pray and work for peace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4363A-A74E-43F5-B979-6689229E6B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5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8212C-F7B6-3A4D-B770-BDB9A4189F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3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08A8-82C9-4515-B1D6-BAFE2784CB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08A8-82C9-4515-B1D6-BAFE2784CB5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0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76111"/>
            <a:ext cx="3547732" cy="467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5" y="6217051"/>
            <a:ext cx="1115644" cy="5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2E21E-8586-48BC-9EB5-0F687BE010D8}" type="slidenum">
              <a:rPr kumimoji="0" lang="es-P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P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5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68849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3DD15-BFA3-4293-B707-C656C406EAA4}" type="slidenum">
              <a:rPr kumimoji="0" lang="es-P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20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7888C-51BB-4C74-BAB8-0B94F91A81AD}" type="slidenum">
              <a:rPr kumimoji="0" lang="es-P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329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621C-98B4-4119-AB08-74234079AD18}" type="slidenum">
              <a:rPr kumimoji="0" lang="es-P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P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5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7013" indent="-227013">
              <a:defRPr/>
            </a:lvl1pPr>
            <a:lvl2pPr marL="687388" indent="-23018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4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9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2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91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570" y="1567543"/>
            <a:ext cx="6353629" cy="23803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449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335DA-9626-4820-A81F-0AB6F9A19C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0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76111"/>
            <a:ext cx="3547732" cy="467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5" y="6217051"/>
            <a:ext cx="1115644" cy="5522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9666" y="274638"/>
            <a:ext cx="8154649" cy="874030"/>
          </a:xfrm>
          <a:prstGeom prst="rect">
            <a:avLst/>
          </a:prstGeom>
        </p:spPr>
        <p:txBody>
          <a:bodyPr vert="horz" lIns="0" tIns="9144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1" y="1269580"/>
            <a:ext cx="8139660" cy="48565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4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uFillTx/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CCB87-F1F7-4D90-BAFF-5BF8CB872B6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6084" name="Group 4"/>
          <p:cNvGrpSpPr/>
          <p:nvPr/>
        </p:nvGrpSpPr>
        <p:grpSpPr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608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  <p:sp>
          <p:nvSpPr>
            <p:cNvPr id="4609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</p:grpSp>
      <p:sp>
        <p:nvSpPr>
          <p:cNvPr id="4609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4609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60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6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7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uFillTx/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uFillTx/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uFillTx/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uFillTx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uFillTx/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uFillTx/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uFillTx/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uFillTx/>
          <a:latin typeface="+mn-lt"/>
        </a:defRPr>
      </a:lvl9pPr>
    </p:bodyStyle>
    <p:otherStyle>
      <a:defPPr>
        <a:defRPr lang="en-US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66774" y="598488"/>
            <a:ext cx="7439025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3886" y="1480457"/>
            <a:ext cx="6879771" cy="449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715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5261AC"/>
          </a:solidFill>
          <a:latin typeface="Deca Serif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5261AC"/>
          </a:solidFill>
          <a:latin typeface="ChelthmITC Bk B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5261AC"/>
          </a:solidFill>
          <a:latin typeface="Deca Serif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rgbClr val="5261AC"/>
          </a:solidFill>
          <a:latin typeface="Deca Serif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261AC"/>
          </a:solidFill>
          <a:latin typeface="Deca Serif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69AA"/>
          </a:solidFill>
          <a:latin typeface="Deca Serif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69AA"/>
          </a:solidFill>
          <a:latin typeface="Deca Serif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P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E"/>
              <a:t>Click to edit Master text styles</a:t>
            </a:r>
          </a:p>
          <a:p>
            <a:pPr lvl="1"/>
            <a:r>
              <a:rPr lang="es-PE"/>
              <a:t>Second level</a:t>
            </a:r>
          </a:p>
          <a:p>
            <a:pPr lvl="2"/>
            <a:r>
              <a:rPr lang="es-PE"/>
              <a:t>Third level</a:t>
            </a:r>
          </a:p>
          <a:p>
            <a:pPr lvl="3"/>
            <a:r>
              <a:rPr lang="es-PE"/>
              <a:t>Fourth level</a:t>
            </a:r>
          </a:p>
          <a:p>
            <a:pPr lvl="4"/>
            <a:r>
              <a:rPr lang="es-P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1D025-6CE6-4192-B9BB-E7D956D31095}" type="slidenum">
              <a:rPr lang="es-P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P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ca.org/dayofservic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jpe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2018 Synod Assembly</a:t>
            </a:r>
            <a:br>
              <a:rPr lang="en-US" sz="4000" dirty="0"/>
            </a:br>
            <a:r>
              <a:rPr lang="en-US" sz="3200" dirty="0"/>
              <a:t>Update from the</a:t>
            </a:r>
            <a:br>
              <a:rPr lang="en-US" sz="3200" dirty="0"/>
            </a:br>
            <a:r>
              <a:rPr lang="en-US" sz="3200" dirty="0"/>
              <a:t>ELCA Churchwide Organization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889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your active support of the ELCA World Hunger. In 2017, Lutherans gave $21.3 million; with $454,000 coming from your Synod.</a:t>
            </a:r>
          </a:p>
          <a:p>
            <a:r>
              <a:rPr lang="en-US" dirty="0"/>
              <a:t>The Metropolitan Lutheran Ministry in Missouri received a Domestic Hunger grant to support their service to neighbors in Jackson County. Last year they harvested 2,200 pounds of fruits and vegetables to share.</a:t>
            </a:r>
          </a:p>
          <a:p>
            <a:r>
              <a:rPr lang="en-US" dirty="0"/>
              <a:t>Thank you for this important ministry.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3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your ministry of accompaniment with the ELC of Papua New Guinea and the ELC in Urals, Siberia and the Far East.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your partnership with the Mission Investment Fund, investing 10.3 million and receiving 7.5 million in loans.</a:t>
            </a:r>
          </a:p>
          <a:p>
            <a:endParaRPr lang="en-US" dirty="0"/>
          </a:p>
          <a:p>
            <a:r>
              <a:rPr lang="en-US" dirty="0"/>
              <a:t>For investing in New Starts: 9+1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1591-D2A2-459B-BDA9-BE956B4B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States New Starts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8C6E-6E40-4209-BCCD-1A39B8C35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1. Gathering Table, Kansas City</a:t>
            </a:r>
          </a:p>
          <a:p>
            <a:r>
              <a:rPr lang="en-US" dirty="0"/>
              <a:t>2.  </a:t>
            </a:r>
            <a:r>
              <a:rPr lang="en-US" dirty="0" err="1"/>
              <a:t>Sagrado</a:t>
            </a:r>
            <a:r>
              <a:rPr lang="en-US" dirty="0"/>
              <a:t> Corazon, Garden City</a:t>
            </a:r>
          </a:p>
          <a:p>
            <a:r>
              <a:rPr lang="en-US" dirty="0"/>
              <a:t>3.  K C Eastside, Kansas City</a:t>
            </a:r>
          </a:p>
          <a:p>
            <a:r>
              <a:rPr lang="en-US" dirty="0"/>
              <a:t>4.  Oromo Mission, Kansas City</a:t>
            </a:r>
          </a:p>
          <a:p>
            <a:r>
              <a:rPr lang="en-US" dirty="0"/>
              <a:t>5.  Laotian Community, Olathe</a:t>
            </a:r>
          </a:p>
          <a:p>
            <a:r>
              <a:rPr lang="en-US" dirty="0"/>
              <a:t>6.  </a:t>
            </a:r>
            <a:r>
              <a:rPr lang="en-US" dirty="0" err="1"/>
              <a:t>Parroquia</a:t>
            </a:r>
            <a:r>
              <a:rPr lang="en-US" dirty="0"/>
              <a:t> El </a:t>
            </a:r>
            <a:r>
              <a:rPr lang="en-US" dirty="0" err="1"/>
              <a:t>Divino</a:t>
            </a:r>
            <a:r>
              <a:rPr lang="en-US" dirty="0"/>
              <a:t> Nino, Garden City</a:t>
            </a:r>
          </a:p>
          <a:p>
            <a:r>
              <a:rPr lang="en-US" dirty="0"/>
              <a:t>7.  Partners Ministry, Wichita</a:t>
            </a:r>
          </a:p>
          <a:p>
            <a:r>
              <a:rPr lang="en-US" dirty="0"/>
              <a:t>8.  South Sudanese, Saint Joseph</a:t>
            </a:r>
          </a:p>
          <a:p>
            <a:r>
              <a:rPr lang="en-US" dirty="0"/>
              <a:t>9.  The Bridge, Saint Charles</a:t>
            </a:r>
          </a:p>
          <a:p>
            <a:r>
              <a:rPr lang="en-US" dirty="0"/>
              <a:t>10. The Listening Post, Prairie Village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r="2583"/>
          <a:stretch/>
        </p:blipFill>
        <p:spPr>
          <a:xfrm>
            <a:off x="182880" y="131029"/>
            <a:ext cx="8757919" cy="6571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1708" y="3850641"/>
            <a:ext cx="4949091" cy="135817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91708" y="4033437"/>
            <a:ext cx="494909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Thank You </a:t>
            </a:r>
          </a:p>
          <a:p>
            <a:pPr algn="ctr">
              <a:spcBef>
                <a:spcPts val="3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for Mission Support: 50%</a:t>
            </a:r>
          </a:p>
        </p:txBody>
      </p:sp>
    </p:spTree>
    <p:extLst>
      <p:ext uri="{BB962C8B-B14F-4D97-AF65-F5344CB8AC3E}">
        <p14:creationId xmlns:p14="http://schemas.microsoft.com/office/powerpoint/2010/main" val="28274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E"/>
              <a:t>A word of Appreciation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s-PE" sz="2800" dirty="0"/>
              <a:t>For the </a:t>
            </a:r>
            <a:r>
              <a:rPr lang="es-PE" sz="2800" dirty="0" err="1"/>
              <a:t>leadership</a:t>
            </a:r>
            <a:r>
              <a:rPr lang="es-PE" sz="2800" dirty="0"/>
              <a:t> of </a:t>
            </a:r>
            <a:r>
              <a:rPr lang="es-PE" dirty="0"/>
              <a:t>Bishop Roger Gustafson.</a:t>
            </a:r>
            <a:endParaRPr lang="es-PE" sz="2800" dirty="0"/>
          </a:p>
          <a:p>
            <a:pPr eaLnBrk="1" hangingPunct="1"/>
            <a:r>
              <a:rPr lang="es-PE" dirty="0" err="1"/>
              <a:t>S</a:t>
            </a:r>
            <a:r>
              <a:rPr lang="es-PE" sz="2800" dirty="0" err="1"/>
              <a:t>erving</a:t>
            </a:r>
            <a:r>
              <a:rPr lang="es-PE" sz="2800" dirty="0"/>
              <a:t> </a:t>
            </a:r>
            <a:r>
              <a:rPr lang="es-PE" sz="2800" dirty="0" err="1"/>
              <a:t>among</a:t>
            </a:r>
            <a:r>
              <a:rPr lang="es-PE" sz="2800" dirty="0"/>
              <a:t> </a:t>
            </a:r>
            <a:r>
              <a:rPr lang="es-PE" sz="2800" dirty="0" err="1"/>
              <a:t>you</a:t>
            </a:r>
            <a:r>
              <a:rPr lang="es-PE" dirty="0"/>
              <a:t>.</a:t>
            </a:r>
            <a:r>
              <a:rPr lang="es-PE" sz="2800" dirty="0"/>
              <a:t> </a:t>
            </a:r>
          </a:p>
          <a:p>
            <a:pPr marL="0" indent="0" eaLnBrk="1" hangingPunct="1">
              <a:buNone/>
            </a:pPr>
            <a:r>
              <a:rPr lang="es-PE" dirty="0"/>
              <a:t>  </a:t>
            </a:r>
            <a:r>
              <a:rPr lang="es-PE" dirty="0" err="1"/>
              <a:t>Serving</a:t>
            </a:r>
            <a:r>
              <a:rPr lang="es-PE" sz="2800" dirty="0"/>
              <a:t> </a:t>
            </a:r>
            <a:r>
              <a:rPr lang="es-PE" sz="2800" dirty="0" err="1"/>
              <a:t>through</a:t>
            </a:r>
            <a:r>
              <a:rPr lang="es-PE" sz="2800" dirty="0"/>
              <a:t> </a:t>
            </a:r>
            <a:r>
              <a:rPr lang="es-PE" sz="2800" dirty="0" err="1"/>
              <a:t>the</a:t>
            </a:r>
            <a:r>
              <a:rPr lang="es-PE" sz="2800" dirty="0"/>
              <a:t> </a:t>
            </a:r>
            <a:r>
              <a:rPr lang="es-PE" sz="2800" dirty="0" err="1"/>
              <a:t>Conference</a:t>
            </a:r>
            <a:r>
              <a:rPr lang="es-PE" sz="2800" dirty="0"/>
              <a:t> of </a:t>
            </a:r>
            <a:r>
              <a:rPr lang="es-PE" dirty="0" err="1"/>
              <a:t>Bishops</a:t>
            </a:r>
            <a:r>
              <a:rPr lang="es-PE" dirty="0"/>
              <a:t>.</a:t>
            </a:r>
          </a:p>
          <a:p>
            <a:pPr marL="0" indent="0" eaLnBrk="1" hangingPunct="1">
              <a:buNone/>
            </a:pPr>
            <a:r>
              <a:rPr lang="es-PE" sz="2800" dirty="0"/>
              <a:t>     -</a:t>
            </a:r>
            <a:r>
              <a:rPr lang="es-PE" sz="2800" dirty="0" err="1"/>
              <a:t>Synodical</a:t>
            </a:r>
            <a:r>
              <a:rPr lang="es-PE" sz="2800" dirty="0"/>
              <a:t> and </a:t>
            </a:r>
            <a:r>
              <a:rPr lang="es-PE" sz="2800" dirty="0" err="1"/>
              <a:t>Rostered</a:t>
            </a:r>
            <a:r>
              <a:rPr lang="es-PE" sz="2800" dirty="0"/>
              <a:t> </a:t>
            </a:r>
            <a:r>
              <a:rPr lang="es-PE" sz="2800" dirty="0" err="1"/>
              <a:t>Leaders</a:t>
            </a:r>
            <a:r>
              <a:rPr lang="es-PE" sz="2800" dirty="0"/>
              <a:t> </a:t>
            </a:r>
            <a:r>
              <a:rPr lang="es-PE" sz="2800" dirty="0" err="1"/>
              <a:t>Care</a:t>
            </a:r>
            <a:r>
              <a:rPr lang="es-PE" sz="2800" dirty="0"/>
              <a:t> Cte.</a:t>
            </a:r>
          </a:p>
          <a:p>
            <a:pPr marL="0" indent="0" eaLnBrk="1" hangingPunct="1">
              <a:buNone/>
            </a:pPr>
            <a:r>
              <a:rPr lang="es-PE" sz="2800" dirty="0"/>
              <a:t>     -</a:t>
            </a:r>
            <a:r>
              <a:rPr lang="es-PE" sz="2800" dirty="0" err="1"/>
              <a:t>Immigration</a:t>
            </a:r>
            <a:r>
              <a:rPr lang="es-PE" sz="2800" dirty="0"/>
              <a:t> </a:t>
            </a:r>
            <a:r>
              <a:rPr lang="es-PE" sz="2800" dirty="0" err="1"/>
              <a:t>Ready</a:t>
            </a:r>
            <a:r>
              <a:rPr lang="es-PE" sz="2800" dirty="0"/>
              <a:t> </a:t>
            </a:r>
            <a:r>
              <a:rPr lang="es-PE" sz="2800" dirty="0" err="1"/>
              <a:t>Bench</a:t>
            </a:r>
            <a:r>
              <a:rPr lang="es-PE" sz="2800" dirty="0"/>
              <a:t> </a:t>
            </a:r>
          </a:p>
          <a:p>
            <a:pPr marL="0" indent="0" eaLnBrk="1" hangingPunct="1">
              <a:buNone/>
            </a:pPr>
            <a:r>
              <a:rPr lang="es-PE" sz="2800" dirty="0"/>
              <a:t>     </a:t>
            </a:r>
            <a:endParaRPr lang="es-PE" dirty="0"/>
          </a:p>
          <a:p>
            <a:pPr marL="0" indent="0" eaLnBrk="1" hangingPunct="1">
              <a:buNone/>
            </a:pPr>
            <a:r>
              <a:rPr lang="es-PE" sz="2800" dirty="0"/>
              <a:t>  </a:t>
            </a:r>
          </a:p>
          <a:p>
            <a:pPr eaLnBrk="1" hangingPunct="1"/>
            <a:r>
              <a:rPr lang="es-PE" sz="2800" dirty="0" err="1"/>
              <a:t>For</a:t>
            </a:r>
            <a:r>
              <a:rPr lang="es-PE" sz="2800" dirty="0"/>
              <a:t> </a:t>
            </a:r>
            <a:r>
              <a:rPr lang="es-PE" sz="2800" dirty="0" err="1"/>
              <a:t>the</a:t>
            </a:r>
            <a:r>
              <a:rPr lang="es-PE" sz="2800" dirty="0"/>
              <a:t> </a:t>
            </a:r>
            <a:r>
              <a:rPr lang="es-PE" sz="2800" dirty="0" err="1"/>
              <a:t>Synod</a:t>
            </a:r>
            <a:r>
              <a:rPr lang="es-PE" sz="2800" dirty="0"/>
              <a:t> staff, </a:t>
            </a:r>
            <a:r>
              <a:rPr lang="es-PE" sz="2800" dirty="0" err="1"/>
              <a:t>who</a:t>
            </a:r>
            <a:r>
              <a:rPr lang="es-PE" sz="2800" dirty="0"/>
              <a:t> </a:t>
            </a:r>
            <a:r>
              <a:rPr lang="es-PE" sz="2800" dirty="0" err="1"/>
              <a:t>support</a:t>
            </a:r>
            <a:r>
              <a:rPr lang="es-PE" sz="2800" dirty="0"/>
              <a:t> </a:t>
            </a:r>
            <a:r>
              <a:rPr lang="es-PE" dirty="0" err="1"/>
              <a:t>the</a:t>
            </a:r>
            <a:r>
              <a:rPr lang="es-PE" dirty="0"/>
              <a:t> </a:t>
            </a:r>
            <a:r>
              <a:rPr lang="es-PE" dirty="0" err="1"/>
              <a:t>leadership</a:t>
            </a:r>
            <a:r>
              <a:rPr lang="es-PE" dirty="0"/>
              <a:t> and </a:t>
            </a:r>
            <a:r>
              <a:rPr lang="es-PE" dirty="0" err="1"/>
              <a:t>ministry</a:t>
            </a:r>
            <a:r>
              <a:rPr lang="es-PE" dirty="0"/>
              <a:t> in</a:t>
            </a:r>
            <a:r>
              <a:rPr lang="es-PE" sz="2800" dirty="0"/>
              <a:t> </a:t>
            </a:r>
            <a:r>
              <a:rPr lang="es-PE" sz="2800" dirty="0" err="1"/>
              <a:t>your</a:t>
            </a:r>
            <a:r>
              <a:rPr lang="es-PE" sz="2800" dirty="0"/>
              <a:t> </a:t>
            </a:r>
            <a:r>
              <a:rPr lang="es-PE" sz="2800" dirty="0" err="1"/>
              <a:t>congregations</a:t>
            </a:r>
            <a:r>
              <a:rPr lang="es-PE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85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Expressions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" y="1811101"/>
            <a:ext cx="8147304" cy="27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8" y="133985"/>
            <a:ext cx="8778240" cy="6583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55" y="4635298"/>
            <a:ext cx="4724346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9,300 places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9467" y="5664663"/>
            <a:ext cx="6310826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3.7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2701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5147"/>
            <a:ext cx="8778240" cy="6583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740" y="384048"/>
            <a:ext cx="4203036" cy="89611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8970" y="476968"/>
            <a:ext cx="4146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512</a:t>
            </a:r>
            <a:r>
              <a:rPr lang="en-US" sz="2000" b="1" dirty="0">
                <a:latin typeface="Century Gothic" panose="020B0502020202020204" pitchFamily="34" charset="0"/>
              </a:rPr>
              <a:t> organized congregations</a:t>
            </a:r>
            <a:br>
              <a:rPr lang="en-US" sz="2000" b="1" dirty="0">
                <a:latin typeface="Century Gothic" panose="020B0502020202020204" pitchFamily="34" charset="0"/>
              </a:rPr>
            </a:br>
            <a:r>
              <a:rPr lang="en-US" sz="2000" b="1" dirty="0">
                <a:latin typeface="Century Gothic" panose="020B0502020202020204" pitchFamily="34" charset="0"/>
              </a:rPr>
              <a:t>401</a:t>
            </a:r>
            <a:r>
              <a:rPr lang="en-US" sz="2000" dirty="0">
                <a:latin typeface="Century Gothic" panose="020B0502020202020204" pitchFamily="34" charset="0"/>
              </a:rPr>
              <a:t> new starts at work now in very diverse settings</a:t>
            </a:r>
          </a:p>
        </p:txBody>
      </p:sp>
    </p:spTree>
    <p:extLst>
      <p:ext uri="{BB962C8B-B14F-4D97-AF65-F5344CB8AC3E}">
        <p14:creationId xmlns:p14="http://schemas.microsoft.com/office/powerpoint/2010/main" val="29193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8" y="133985"/>
            <a:ext cx="8778240" cy="6583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740" y="384048"/>
            <a:ext cx="4203036" cy="89611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468" y="384048"/>
            <a:ext cx="4203036" cy="89611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623" y="478161"/>
            <a:ext cx="414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Accompany </a:t>
            </a:r>
            <a:r>
              <a:rPr lang="en-US" sz="2000" b="1" dirty="0">
                <a:latin typeface="Century Gothic" panose="020B0502020202020204" pitchFamily="34" charset="0"/>
              </a:rPr>
              <a:t>80 companion churches </a:t>
            </a:r>
            <a:r>
              <a:rPr lang="en-US" sz="2000" dirty="0">
                <a:latin typeface="Century Gothic" panose="020B0502020202020204" pitchFamily="34" charset="0"/>
              </a:rPr>
              <a:t>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9589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3583"/>
            <a:ext cx="8778240" cy="6583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40" y="387459"/>
            <a:ext cx="5406926" cy="14262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739" y="434369"/>
            <a:ext cx="5239067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Global Church Sponsorship invites </a:t>
            </a:r>
            <a:r>
              <a:rPr lang="en-US" sz="2000" b="1">
                <a:latin typeface="Century Gothic" charset="0"/>
                <a:ea typeface="Century Gothic" charset="0"/>
                <a:cs typeface="Century Gothic" charset="0"/>
              </a:rPr>
              <a:t>support for Missionaries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, Young Adults in Global Mission, International Women Leaders and Global Ministry projects. </a:t>
            </a:r>
          </a:p>
          <a:p>
            <a:pPr>
              <a:spcBef>
                <a:spcPts val="300"/>
              </a:spcBef>
            </a:pP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E"/>
              <a:t>Thank you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s-PE" dirty="0"/>
          </a:p>
          <a:p>
            <a:pPr eaLnBrk="1" hangingPunct="1"/>
            <a:r>
              <a:rPr lang="es-PE" dirty="0" err="1"/>
              <a:t>For</a:t>
            </a:r>
            <a:r>
              <a:rPr lang="es-PE" dirty="0"/>
              <a:t> </a:t>
            </a:r>
            <a:r>
              <a:rPr lang="es-PE" dirty="0" err="1"/>
              <a:t>your</a:t>
            </a:r>
            <a:r>
              <a:rPr lang="es-PE" dirty="0"/>
              <a:t> </a:t>
            </a:r>
            <a:r>
              <a:rPr lang="es-PE" dirty="0" err="1"/>
              <a:t>warm</a:t>
            </a:r>
            <a:r>
              <a:rPr lang="es-PE" dirty="0"/>
              <a:t> </a:t>
            </a:r>
            <a:r>
              <a:rPr lang="es-PE" dirty="0" err="1"/>
              <a:t>welcome</a:t>
            </a:r>
            <a:r>
              <a:rPr lang="es-PE" dirty="0"/>
              <a:t> and </a:t>
            </a:r>
            <a:r>
              <a:rPr lang="es-PE" dirty="0" err="1"/>
              <a:t>hospitality</a:t>
            </a:r>
            <a:endParaRPr lang="es-PE" dirty="0"/>
          </a:p>
          <a:p>
            <a:pPr eaLnBrk="1" hangingPunct="1"/>
            <a:r>
              <a:rPr lang="es-PE" dirty="0" err="1"/>
              <a:t>Glad</a:t>
            </a:r>
            <a:r>
              <a:rPr lang="es-PE" dirty="0"/>
              <a:t> </a:t>
            </a:r>
            <a:r>
              <a:rPr lang="es-PE" dirty="0" err="1"/>
              <a:t>to</a:t>
            </a:r>
            <a:r>
              <a:rPr lang="es-PE" dirty="0"/>
              <a:t> </a:t>
            </a:r>
            <a:r>
              <a:rPr lang="es-PE" dirty="0" err="1"/>
              <a:t>see</a:t>
            </a:r>
            <a:r>
              <a:rPr lang="es-PE" dirty="0"/>
              <a:t> </a:t>
            </a:r>
            <a:r>
              <a:rPr lang="es-PE" dirty="0" err="1"/>
              <a:t>long</a:t>
            </a:r>
            <a:r>
              <a:rPr lang="es-PE" dirty="0"/>
              <a:t>-standing </a:t>
            </a:r>
            <a:r>
              <a:rPr lang="es-PE" dirty="0" err="1"/>
              <a:t>friends</a:t>
            </a:r>
            <a:r>
              <a:rPr lang="es-PE" dirty="0"/>
              <a:t> and </a:t>
            </a:r>
            <a:r>
              <a:rPr lang="es-PE" dirty="0" err="1"/>
              <a:t>to</a:t>
            </a:r>
            <a:r>
              <a:rPr lang="es-PE" dirty="0"/>
              <a:t> </a:t>
            </a:r>
            <a:r>
              <a:rPr lang="es-PE" dirty="0" err="1"/>
              <a:t>add</a:t>
            </a:r>
            <a:r>
              <a:rPr lang="es-PE" dirty="0"/>
              <a:t> new </a:t>
            </a:r>
            <a:r>
              <a:rPr lang="es-PE" dirty="0" err="1"/>
              <a:t>ones</a:t>
            </a:r>
            <a:endParaRPr lang="es-PE" dirty="0"/>
          </a:p>
          <a:p>
            <a:pPr eaLnBrk="1" hangingPunct="1">
              <a:buFontTx/>
              <a:buNone/>
            </a:pPr>
            <a:endParaRPr lang="es-PE" dirty="0"/>
          </a:p>
          <a:p>
            <a:pPr eaLnBrk="1" hangingPunct="1"/>
            <a:r>
              <a:rPr lang="es-PE" dirty="0" err="1"/>
              <a:t>Let’s</a:t>
            </a:r>
            <a:r>
              <a:rPr lang="es-PE" dirty="0"/>
              <a:t> </a:t>
            </a:r>
            <a:r>
              <a:rPr lang="es-PE" dirty="0" err="1"/>
              <a:t>hear</a:t>
            </a:r>
            <a:r>
              <a:rPr lang="es-PE" dirty="0"/>
              <a:t> a </a:t>
            </a:r>
            <a:r>
              <a:rPr lang="es-PE" dirty="0" err="1"/>
              <a:t>greeting</a:t>
            </a:r>
            <a:r>
              <a:rPr lang="es-PE" dirty="0"/>
              <a:t> </a:t>
            </a:r>
            <a:r>
              <a:rPr lang="es-PE" dirty="0" err="1"/>
              <a:t>from</a:t>
            </a:r>
            <a:r>
              <a:rPr lang="es-PE" dirty="0"/>
              <a:t> </a:t>
            </a:r>
            <a:r>
              <a:rPr lang="es-PE" dirty="0" err="1"/>
              <a:t>our</a:t>
            </a:r>
            <a:r>
              <a:rPr lang="es-PE" dirty="0"/>
              <a:t> </a:t>
            </a:r>
            <a:r>
              <a:rPr lang="es-PE" dirty="0" err="1"/>
              <a:t>Presiding</a:t>
            </a:r>
            <a:r>
              <a:rPr lang="es-PE" dirty="0"/>
              <a:t> </a:t>
            </a:r>
            <a:r>
              <a:rPr lang="es-PE" dirty="0" err="1"/>
              <a:t>Bishop</a:t>
            </a:r>
            <a:r>
              <a:rPr lang="es-PE" dirty="0"/>
              <a:t> Elizabeth </a:t>
            </a:r>
            <a:r>
              <a:rPr lang="es-PE" dirty="0" err="1"/>
              <a:t>Eaton</a:t>
            </a:r>
            <a:r>
              <a:rPr lang="es-P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6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20912"/>
            <a:ext cx="8778240" cy="6583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2978259"/>
            <a:ext cx="4389120" cy="128894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98068" y="3114898"/>
            <a:ext cx="4345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Receive the global church’s diverse gifts to build the ELCA’s capacity to proclaim and serve</a:t>
            </a:r>
          </a:p>
        </p:txBody>
      </p:sp>
    </p:spTree>
    <p:extLst>
      <p:ext uri="{BB962C8B-B14F-4D97-AF65-F5344CB8AC3E}">
        <p14:creationId xmlns:p14="http://schemas.microsoft.com/office/powerpoint/2010/main" val="13437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Theological Discernment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2010" y="1287510"/>
            <a:ext cx="4845801" cy="48565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Women and Justice Social Statement Process</a:t>
            </a:r>
          </a:p>
          <a:p>
            <a:pPr marL="0" indent="0" algn="ctr">
              <a:buNone/>
            </a:pPr>
            <a:r>
              <a:rPr lang="en-US" sz="2000" dirty="0"/>
              <a:t> Draft ready!</a:t>
            </a:r>
          </a:p>
          <a:p>
            <a:pPr marL="0" indent="0" algn="ctr">
              <a:buNone/>
            </a:pPr>
            <a:r>
              <a:rPr lang="en-US" sz="2000" dirty="0"/>
              <a:t>Your feedback is needed!</a:t>
            </a:r>
          </a:p>
          <a:p>
            <a:pPr marL="0" indent="0" algn="ctr">
              <a:buNone/>
            </a:pPr>
            <a:endParaRPr lang="en-US" sz="2000" dirty="0"/>
          </a:p>
          <a:p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ELCA.org/</a:t>
            </a:r>
            <a:r>
              <a:rPr lang="en-US" sz="2000" dirty="0" err="1"/>
              <a:t>womenandjustice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12" y="1287510"/>
            <a:ext cx="3362240" cy="43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7160"/>
            <a:ext cx="8778240" cy="6583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40" y="5188689"/>
            <a:ext cx="4259664" cy="128831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0186" y="5319265"/>
            <a:ext cx="4013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$144 million out of the $198 million goal. $1.1 million from your Synod in last 2 years. </a:t>
            </a:r>
          </a:p>
        </p:txBody>
      </p:sp>
    </p:spTree>
    <p:extLst>
      <p:ext uri="{BB962C8B-B14F-4D97-AF65-F5344CB8AC3E}">
        <p14:creationId xmlns:p14="http://schemas.microsoft.com/office/powerpoint/2010/main" val="4520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2" y="-38736"/>
            <a:ext cx="8824898" cy="65805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39" y="5024750"/>
            <a:ext cx="7935429" cy="114403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967" y="5071809"/>
            <a:ext cx="7757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latin typeface="Century Gothic" panose="020B0502020202020204" pitchFamily="34" charset="0"/>
              </a:rPr>
              <a:t>Lutheran Disaster Response received $22.8 MILLION in 2017. $429,000 from this Synod.  Responding in 15 states, bringing hope and healing among those rebuilding lives after disasters</a:t>
            </a:r>
          </a:p>
        </p:txBody>
      </p:sp>
    </p:spTree>
    <p:extLst>
      <p:ext uri="{BB962C8B-B14F-4D97-AF65-F5344CB8AC3E}">
        <p14:creationId xmlns:p14="http://schemas.microsoft.com/office/powerpoint/2010/main" val="24082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69863" indent="-169863"/>
            <a:r>
              <a:rPr lang="en-US" dirty="0"/>
              <a:t>“God’s work. Our hands.” Sunday </a:t>
            </a:r>
            <a:br>
              <a:rPr lang="en-US" dirty="0"/>
            </a:br>
            <a:r>
              <a:rPr lang="en-US" dirty="0"/>
              <a:t>Sept. 9, 2018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462" y="1712563"/>
            <a:ext cx="7107883" cy="4267551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year.</a:t>
            </a:r>
          </a:p>
          <a:p>
            <a:pPr lvl="0"/>
            <a:r>
              <a:rPr lang="en-US" sz="2400" dirty="0"/>
              <a:t>We all </a:t>
            </a:r>
            <a:r>
              <a:rPr lang="en-US" sz="2400" u="sng" dirty="0"/>
              <a:t>acknowledge that ELCA members work every day to share God’s love</a:t>
            </a:r>
            <a:r>
              <a:rPr lang="en-US" sz="2400" dirty="0"/>
              <a:t>. This day is our opportunity to do this work together!</a:t>
            </a:r>
          </a:p>
          <a:p>
            <a:pPr lvl="0"/>
            <a:r>
              <a:rPr lang="en-US" sz="2400" dirty="0"/>
              <a:t>Identify service projects that make sense for your congregation’s situation.</a:t>
            </a:r>
          </a:p>
          <a:p>
            <a:pPr lvl="0"/>
            <a:r>
              <a:rPr lang="en-US" sz="2400" dirty="0"/>
              <a:t>Visit </a:t>
            </a:r>
            <a:r>
              <a:rPr lang="en-US" sz="2400" dirty="0">
                <a:hlinkClick r:id="rId2"/>
              </a:rPr>
              <a:t>www.ELCA.org/dayofservice</a:t>
            </a:r>
            <a:r>
              <a:rPr lang="en-US" sz="2400" dirty="0"/>
              <a:t> to download a toolkit and register your congregation. </a:t>
            </a:r>
          </a:p>
        </p:txBody>
      </p:sp>
    </p:spTree>
    <p:extLst>
      <p:ext uri="{BB962C8B-B14F-4D97-AF65-F5344CB8AC3E}">
        <p14:creationId xmlns:p14="http://schemas.microsoft.com/office/powerpoint/2010/main" val="1475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8623" r="32995" b="22754"/>
          <a:stretch/>
        </p:blipFill>
        <p:spPr bwMode="auto">
          <a:xfrm>
            <a:off x="4502503" y="3577692"/>
            <a:ext cx="3308261" cy="2215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38546" r="33091" b="22909"/>
          <a:stretch/>
        </p:blipFill>
        <p:spPr bwMode="auto">
          <a:xfrm>
            <a:off x="1081151" y="1233164"/>
            <a:ext cx="3284018" cy="2195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8469" r="32802" b="23063"/>
          <a:stretch/>
        </p:blipFill>
        <p:spPr bwMode="auto">
          <a:xfrm>
            <a:off x="4502503" y="1233164"/>
            <a:ext cx="3308261" cy="2195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5" t="38493" r="33333" b="23014"/>
          <a:stretch/>
        </p:blipFill>
        <p:spPr bwMode="auto">
          <a:xfrm>
            <a:off x="1141998" y="3577692"/>
            <a:ext cx="3223171" cy="2170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5706" y="279057"/>
            <a:ext cx="6493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a Serif Bold"/>
              </a:rPr>
              <a:t>2018-Youth Gathering- 30,000</a:t>
            </a:r>
          </a:p>
        </p:txBody>
      </p:sp>
    </p:spTree>
    <p:extLst>
      <p:ext uri="{BB962C8B-B14F-4D97-AF65-F5344CB8AC3E}">
        <p14:creationId xmlns:p14="http://schemas.microsoft.com/office/powerpoint/2010/main" val="21205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dirty="0"/>
              <a:t> God at Work</a:t>
            </a:r>
          </a:p>
        </p:txBody>
      </p:sp>
      <p:sp>
        <p:nvSpPr>
          <p:cNvPr id="125955" name="Oval 3"/>
          <p:cNvSpPr>
            <a:spLocks noChangeArrowheads="1"/>
          </p:cNvSpPr>
          <p:nvPr/>
        </p:nvSpPr>
        <p:spPr bwMode="auto">
          <a:xfrm>
            <a:off x="4038600" y="2971800"/>
            <a:ext cx="1295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733800" y="3505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God’s Mission</a:t>
            </a:r>
          </a:p>
        </p:txBody>
      </p:sp>
      <p:pic>
        <p:nvPicPr>
          <p:cNvPr id="125957" name="Picture 5" descr="Stick fig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8540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914400" y="51054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2895600" y="4724400"/>
            <a:ext cx="2133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3124200" y="48768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Institutions</a:t>
            </a: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6248400" y="4343400"/>
            <a:ext cx="1905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6172200" y="4648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Associations</a:t>
            </a:r>
          </a:p>
        </p:txBody>
      </p:sp>
      <p:pic>
        <p:nvPicPr>
          <p:cNvPr id="125963" name="Picture 11" descr="signs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209800"/>
            <a:ext cx="9255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6477000" y="3352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Public Spaces</a:t>
            </a:r>
          </a:p>
        </p:txBody>
      </p:sp>
      <p:pic>
        <p:nvPicPr>
          <p:cNvPr id="125965" name="Picture 13" descr="Church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11049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6" name="Text Box 14"/>
          <p:cNvSpPr txBox="1">
            <a:spLocks noChangeArrowheads="1"/>
          </p:cNvSpPr>
          <p:nvPr/>
        </p:nvSpPr>
        <p:spPr bwMode="auto">
          <a:xfrm>
            <a:off x="3200400" y="20574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churches &amp; faith communities</a:t>
            </a:r>
          </a:p>
        </p:txBody>
      </p:sp>
      <p:sp>
        <p:nvSpPr>
          <p:cNvPr id="125967" name="Line 15"/>
          <p:cNvSpPr>
            <a:spLocks noChangeShapeType="1"/>
          </p:cNvSpPr>
          <p:nvPr/>
        </p:nvSpPr>
        <p:spPr bwMode="auto">
          <a:xfrm>
            <a:off x="3124200" y="28194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968" name="Line 16"/>
          <p:cNvSpPr>
            <a:spLocks noChangeShapeType="1"/>
          </p:cNvSpPr>
          <p:nvPr/>
        </p:nvSpPr>
        <p:spPr bwMode="auto">
          <a:xfrm flipV="1">
            <a:off x="1905000" y="3810000"/>
            <a:ext cx="2057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 flipV="1">
            <a:off x="3962400" y="41910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5410200" y="3810000"/>
            <a:ext cx="1447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971" name="Line 19"/>
          <p:cNvSpPr>
            <a:spLocks noChangeShapeType="1"/>
          </p:cNvSpPr>
          <p:nvPr/>
        </p:nvSpPr>
        <p:spPr bwMode="auto">
          <a:xfrm flipV="1">
            <a:off x="5181600" y="2667000"/>
            <a:ext cx="1524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789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76213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79866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76213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7406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GRAYING OF OUR CONGREGATIONS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813" y="1600200"/>
            <a:ext cx="68087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091195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E"/>
              <a:t>Greetings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PE" sz="2800" dirty="0" err="1"/>
              <a:t>From</a:t>
            </a:r>
            <a:r>
              <a:rPr lang="es-PE" sz="2800" dirty="0"/>
              <a:t> </a:t>
            </a:r>
            <a:r>
              <a:rPr lang="es-PE" sz="2800" dirty="0" err="1"/>
              <a:t>your</a:t>
            </a:r>
            <a:r>
              <a:rPr lang="es-PE" sz="2800" dirty="0"/>
              <a:t> </a:t>
            </a:r>
            <a:r>
              <a:rPr lang="es-PE" sz="2800" dirty="0" err="1"/>
              <a:t>colleagues</a:t>
            </a:r>
            <a:r>
              <a:rPr lang="es-PE" sz="2800" dirty="0"/>
              <a:t> in </a:t>
            </a:r>
            <a:r>
              <a:rPr lang="es-PE" sz="2800" dirty="0" err="1"/>
              <a:t>the</a:t>
            </a:r>
            <a:r>
              <a:rPr lang="es-PE" sz="2800" dirty="0"/>
              <a:t> </a:t>
            </a:r>
            <a:r>
              <a:rPr lang="es-PE" sz="2800" dirty="0" err="1"/>
              <a:t>Churchwide</a:t>
            </a:r>
            <a:r>
              <a:rPr lang="es-PE" sz="2800" dirty="0"/>
              <a:t> </a:t>
            </a:r>
            <a:r>
              <a:rPr lang="es-PE" sz="2800" dirty="0" err="1"/>
              <a:t>Offices</a:t>
            </a:r>
            <a:r>
              <a:rPr lang="es-PE" sz="2800" dirty="0"/>
              <a:t> of </a:t>
            </a:r>
            <a:r>
              <a:rPr lang="es-PE" sz="2800" dirty="0" err="1"/>
              <a:t>the</a:t>
            </a:r>
            <a:r>
              <a:rPr lang="es-PE" sz="2800" dirty="0"/>
              <a:t> ELCA.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E" sz="2800" dirty="0"/>
              <a:t>I </a:t>
            </a:r>
            <a:r>
              <a:rPr lang="es-PE" sz="2800" dirty="0" err="1"/>
              <a:t>serve</a:t>
            </a:r>
            <a:r>
              <a:rPr lang="es-PE" sz="2800" dirty="0"/>
              <a:t> </a:t>
            </a:r>
            <a:r>
              <a:rPr lang="es-PE" sz="2800" dirty="0" err="1"/>
              <a:t>you</a:t>
            </a:r>
            <a:r>
              <a:rPr lang="es-PE" sz="2800" dirty="0"/>
              <a:t> as Director for </a:t>
            </a:r>
            <a:r>
              <a:rPr lang="es-PE" sz="2800" dirty="0" err="1"/>
              <a:t>Congregational</a:t>
            </a:r>
            <a:r>
              <a:rPr lang="es-PE" sz="2800" dirty="0"/>
              <a:t> </a:t>
            </a:r>
            <a:r>
              <a:rPr lang="es-PE" sz="2800" dirty="0" err="1"/>
              <a:t>Vitality</a:t>
            </a:r>
            <a:r>
              <a:rPr lang="es-PE" sz="2800" dirty="0"/>
              <a:t>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s-PE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PE" sz="2800" dirty="0"/>
              <a:t>I </a:t>
            </a:r>
            <a:r>
              <a:rPr lang="es-PE" sz="2800" dirty="0" err="1"/>
              <a:t>work</a:t>
            </a:r>
            <a:r>
              <a:rPr lang="es-PE" sz="2800" dirty="0"/>
              <a:t> </a:t>
            </a:r>
            <a:r>
              <a:rPr lang="es-PE" sz="2800" dirty="0" err="1"/>
              <a:t>closely</a:t>
            </a:r>
            <a:r>
              <a:rPr lang="es-PE" sz="2800" dirty="0"/>
              <a:t> </a:t>
            </a:r>
            <a:r>
              <a:rPr lang="es-PE" sz="2800" dirty="0" err="1"/>
              <a:t>with</a:t>
            </a:r>
            <a:r>
              <a:rPr lang="es-PE" sz="2800" dirty="0"/>
              <a:t> </a:t>
            </a:r>
            <a:r>
              <a:rPr lang="es-PE" sz="2800" dirty="0" err="1"/>
              <a:t>your</a:t>
            </a:r>
            <a:r>
              <a:rPr lang="es-PE" sz="2800" dirty="0"/>
              <a:t> Directors for Evangelical Mission, </a:t>
            </a:r>
            <a:r>
              <a:rPr lang="es-PE" sz="2800" dirty="0" err="1"/>
              <a:t>Rev.Donna</a:t>
            </a:r>
            <a:r>
              <a:rPr lang="es-PE" sz="2800" dirty="0"/>
              <a:t> Simon and Rev. Susan Candea. </a:t>
            </a:r>
            <a:r>
              <a:rPr lang="es-PE" sz="2800" dirty="0" err="1"/>
              <a:t>They</a:t>
            </a:r>
            <a:r>
              <a:rPr lang="es-PE" sz="2800" dirty="0"/>
              <a:t> are: </a:t>
            </a:r>
            <a:r>
              <a:rPr lang="es-PE" sz="2800" dirty="0" err="1"/>
              <a:t>directors</a:t>
            </a:r>
            <a:r>
              <a:rPr lang="es-PE" sz="2800" dirty="0"/>
              <a:t> of “</a:t>
            </a:r>
            <a:r>
              <a:rPr lang="es-PE" sz="2800" dirty="0" err="1"/>
              <a:t>missional</a:t>
            </a:r>
            <a:r>
              <a:rPr lang="es-PE" sz="2800" dirty="0"/>
              <a:t> </a:t>
            </a:r>
            <a:r>
              <a:rPr lang="es-PE" sz="2800" dirty="0" err="1"/>
              <a:t>traffic</a:t>
            </a:r>
            <a:r>
              <a:rPr lang="es-PE" sz="2800" dirty="0"/>
              <a:t>”, “</a:t>
            </a:r>
            <a:r>
              <a:rPr lang="es-PE" sz="2800" dirty="0" err="1"/>
              <a:t>midwives</a:t>
            </a:r>
            <a:r>
              <a:rPr lang="es-PE" sz="2800" dirty="0"/>
              <a:t>” for </a:t>
            </a:r>
            <a:r>
              <a:rPr lang="es-PE" sz="2800" dirty="0" err="1"/>
              <a:t>innovative</a:t>
            </a:r>
            <a:r>
              <a:rPr lang="es-PE" sz="2800" dirty="0"/>
              <a:t> </a:t>
            </a:r>
            <a:r>
              <a:rPr lang="es-PE" sz="2800" dirty="0" err="1"/>
              <a:t>work</a:t>
            </a:r>
            <a:r>
              <a:rPr lang="es-PE" sz="2800" dirty="0"/>
              <a:t>, “scouts” for </a:t>
            </a:r>
            <a:r>
              <a:rPr lang="es-PE" sz="2800" dirty="0" err="1"/>
              <a:t>missional</a:t>
            </a:r>
            <a:r>
              <a:rPr lang="es-PE" sz="2800" dirty="0"/>
              <a:t> </a:t>
            </a:r>
            <a:r>
              <a:rPr lang="es-PE" sz="2800" dirty="0" err="1"/>
              <a:t>leaders</a:t>
            </a:r>
            <a:r>
              <a:rPr lang="es-PE" sz="2800" dirty="0"/>
              <a:t>, and “</a:t>
            </a:r>
            <a:r>
              <a:rPr lang="es-PE" sz="2800" dirty="0" err="1"/>
              <a:t>metamucil</a:t>
            </a:r>
            <a:r>
              <a:rPr lang="es-PE" sz="2800" dirty="0"/>
              <a:t>” for the status quo in the </a:t>
            </a:r>
            <a:r>
              <a:rPr lang="es-PE" sz="2800" dirty="0" err="1"/>
              <a:t>Synod</a:t>
            </a:r>
            <a:r>
              <a:rPr lang="es-PE" sz="2800" dirty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P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Pj026271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MPj0262714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0275"/>
            <a:ext cx="3657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Pj026249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MPj0262721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MPj026271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MPj0262721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MCj0155234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765425"/>
            <a:ext cx="18145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MCj0155232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511425"/>
            <a:ext cx="15795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MPj0262721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010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New Faces in our midst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1053165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hurch Pictures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971800" y="5334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9600" y="609600"/>
            <a:ext cx="403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OUR STRENGTHS</a:t>
            </a:r>
          </a:p>
        </p:txBody>
      </p:sp>
    </p:spTree>
    <p:extLst>
      <p:ext uri="{BB962C8B-B14F-4D97-AF65-F5344CB8AC3E}">
        <p14:creationId xmlns:p14="http://schemas.microsoft.com/office/powerpoint/2010/main" val="77087408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en-US" sz="4000"/>
              <a:t>Rich &amp; Deep Theological Heritage</a:t>
            </a:r>
            <a:br>
              <a:rPr lang="en-US" sz="4000"/>
            </a:br>
            <a:endParaRPr lang="en-US" sz="4000"/>
          </a:p>
        </p:txBody>
      </p:sp>
      <p:pic>
        <p:nvPicPr>
          <p:cNvPr id="27651" name="Picture 3" descr="luth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200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39268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2400"/>
            <a:ext cx="8778240" cy="65836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75901" y="5830669"/>
            <a:ext cx="559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ELCA500.org</a:t>
            </a:r>
          </a:p>
        </p:txBody>
      </p:sp>
    </p:spTree>
    <p:extLst>
      <p:ext uri="{BB962C8B-B14F-4D97-AF65-F5344CB8AC3E}">
        <p14:creationId xmlns:p14="http://schemas.microsoft.com/office/powerpoint/2010/main" val="16147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BC32-A5D5-47D6-9C98-381BA37D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Lucas Cranach’s Altarpiece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A3C6-FD11-461F-88EC-8FBEC6508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St Mary’s Church in Wittenberg</a:t>
            </a:r>
          </a:p>
          <a:p>
            <a:r>
              <a:rPr lang="en-US" dirty="0"/>
              <a:t>Where Martin Luther was Pastor</a:t>
            </a:r>
          </a:p>
          <a:p>
            <a:r>
              <a:rPr lang="en-US" dirty="0"/>
              <a:t>Look at details</a:t>
            </a:r>
          </a:p>
          <a:p>
            <a:endParaRPr lang="en-US" dirty="0"/>
          </a:p>
          <a:p>
            <a:r>
              <a:rPr lang="en-US" dirty="0"/>
              <a:t>The next 500 years, God’s story and God’s people out in the public.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85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E"/>
              <a:t>ELCA is changing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E" dirty="0" err="1"/>
              <a:t>Before</a:t>
            </a:r>
            <a:r>
              <a:rPr lang="es-PE" dirty="0"/>
              <a:t>:  </a:t>
            </a:r>
            <a:r>
              <a:rPr lang="es-PE" dirty="0" err="1"/>
              <a:t>Called</a:t>
            </a:r>
            <a:r>
              <a:rPr lang="es-PE" dirty="0"/>
              <a:t>, </a:t>
            </a:r>
            <a:r>
              <a:rPr lang="es-PE" dirty="0" err="1"/>
              <a:t>gathered</a:t>
            </a:r>
            <a:r>
              <a:rPr lang="es-PE" dirty="0"/>
              <a:t> and </a:t>
            </a:r>
            <a:r>
              <a:rPr lang="es-PE" dirty="0" err="1"/>
              <a:t>nourished</a:t>
            </a:r>
            <a:endParaRPr lang="es-PE" dirty="0"/>
          </a:p>
          <a:p>
            <a:pPr eaLnBrk="1" hangingPunct="1">
              <a:defRPr/>
            </a:pPr>
            <a:r>
              <a:rPr lang="es-PE" dirty="0" err="1"/>
              <a:t>Today</a:t>
            </a:r>
            <a:r>
              <a:rPr lang="es-PE" dirty="0"/>
              <a:t>:  </a:t>
            </a:r>
            <a:r>
              <a:rPr lang="es-PE" dirty="0" err="1"/>
              <a:t>Claimed</a:t>
            </a:r>
            <a:r>
              <a:rPr lang="es-PE" dirty="0"/>
              <a:t>, </a:t>
            </a:r>
            <a:r>
              <a:rPr lang="es-PE" dirty="0" err="1"/>
              <a:t>gathered</a:t>
            </a:r>
            <a:r>
              <a:rPr lang="es-PE" dirty="0"/>
              <a:t> and </a:t>
            </a:r>
            <a:r>
              <a:rPr lang="es-PE" dirty="0" err="1"/>
              <a:t>sent</a:t>
            </a:r>
            <a:r>
              <a:rPr lang="es-PE" dirty="0"/>
              <a:t>.</a:t>
            </a:r>
          </a:p>
          <a:p>
            <a:pPr marL="0" indent="0" eaLnBrk="1" hangingPunct="1">
              <a:buFontTx/>
              <a:buNone/>
              <a:defRPr/>
            </a:pPr>
            <a:endParaRPr lang="es-PE" dirty="0"/>
          </a:p>
          <a:p>
            <a:pPr eaLnBrk="1" hangingPunct="1">
              <a:defRPr/>
            </a:pPr>
            <a:r>
              <a:rPr lang="es-PE" dirty="0" err="1"/>
              <a:t>Out</a:t>
            </a:r>
            <a:r>
              <a:rPr lang="es-PE" dirty="0"/>
              <a:t> </a:t>
            </a:r>
            <a:r>
              <a:rPr lang="es-PE" dirty="0" err="1"/>
              <a:t>into</a:t>
            </a:r>
            <a:r>
              <a:rPr lang="es-PE" dirty="0"/>
              <a:t> </a:t>
            </a:r>
            <a:r>
              <a:rPr lang="es-PE" dirty="0" err="1"/>
              <a:t>God’s</a:t>
            </a:r>
            <a:r>
              <a:rPr lang="es-PE" dirty="0"/>
              <a:t> </a:t>
            </a:r>
            <a:r>
              <a:rPr lang="es-PE" dirty="0" err="1"/>
              <a:t>world</a:t>
            </a:r>
            <a:r>
              <a:rPr lang="es-PE" dirty="0"/>
              <a:t>, </a:t>
            </a:r>
            <a:r>
              <a:rPr lang="es-PE" dirty="0" err="1"/>
              <a:t>listening</a:t>
            </a:r>
            <a:r>
              <a:rPr lang="es-PE" dirty="0"/>
              <a:t>, </a:t>
            </a:r>
            <a:r>
              <a:rPr lang="es-PE" dirty="0" err="1"/>
              <a:t>learning</a:t>
            </a:r>
            <a:r>
              <a:rPr lang="es-PE" dirty="0"/>
              <a:t>, </a:t>
            </a:r>
            <a:r>
              <a:rPr lang="es-PE" dirty="0" err="1"/>
              <a:t>exploring</a:t>
            </a:r>
            <a:r>
              <a:rPr lang="es-PE" dirty="0"/>
              <a:t>, </a:t>
            </a:r>
            <a:r>
              <a:rPr lang="es-PE" dirty="0" err="1"/>
              <a:t>serving</a:t>
            </a:r>
            <a:r>
              <a:rPr lang="es-PE" dirty="0"/>
              <a:t>, </a:t>
            </a:r>
            <a:r>
              <a:rPr lang="es-PE" dirty="0" err="1"/>
              <a:t>being</a:t>
            </a:r>
            <a:r>
              <a:rPr lang="es-PE" dirty="0"/>
              <a:t> </a:t>
            </a:r>
            <a:r>
              <a:rPr lang="es-PE" dirty="0" err="1"/>
              <a:t>welcomed</a:t>
            </a:r>
            <a:r>
              <a:rPr lang="es-PE" dirty="0"/>
              <a:t> and </a:t>
            </a:r>
            <a:r>
              <a:rPr lang="es-PE" dirty="0" err="1"/>
              <a:t>witnessing</a:t>
            </a:r>
            <a:r>
              <a:rPr lang="es-PE" dirty="0"/>
              <a:t> </a:t>
            </a:r>
            <a:r>
              <a:rPr lang="es-PE" dirty="0" err="1"/>
              <a:t>to</a:t>
            </a:r>
            <a:r>
              <a:rPr lang="es-PE" dirty="0"/>
              <a:t> </a:t>
            </a:r>
            <a:r>
              <a:rPr lang="es-PE" dirty="0" err="1"/>
              <a:t>God’s</a:t>
            </a:r>
            <a:r>
              <a:rPr lang="es-PE" dirty="0"/>
              <a:t> real </a:t>
            </a:r>
            <a:r>
              <a:rPr lang="es-PE" dirty="0" err="1"/>
              <a:t>presence</a:t>
            </a:r>
            <a:r>
              <a:rPr lang="es-PE" dirty="0"/>
              <a:t> in </a:t>
            </a:r>
            <a:r>
              <a:rPr lang="es-PE" dirty="0" err="1"/>
              <a:t>our</a:t>
            </a:r>
            <a:r>
              <a:rPr lang="es-PE" dirty="0"/>
              <a:t> </a:t>
            </a:r>
            <a:r>
              <a:rPr lang="es-PE" dirty="0" err="1"/>
              <a:t>neighborhoods</a:t>
            </a:r>
            <a:r>
              <a:rPr lang="es-PE" dirty="0"/>
              <a:t> .  </a:t>
            </a:r>
          </a:p>
          <a:p>
            <a:pPr marL="0" indent="0" eaLnBrk="1" hangingPunct="1">
              <a:buNone/>
              <a:defRPr/>
            </a:pPr>
            <a:endParaRPr lang="es-PE" dirty="0"/>
          </a:p>
          <a:p>
            <a:pPr marL="0" indent="0" eaLnBrk="1" hangingPunct="1">
              <a:buFontTx/>
              <a:buNone/>
              <a:defRPr/>
            </a:pPr>
            <a:endParaRPr lang="es-PE" dirty="0"/>
          </a:p>
          <a:p>
            <a:pPr eaLnBrk="1" hangingPunct="1">
              <a:buFontTx/>
              <a:buNone/>
              <a:defRPr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00275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TRUST THE PROMISES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Jesus:  …”I will build my Church…”</a:t>
            </a:r>
          </a:p>
          <a:p>
            <a:r>
              <a:rPr lang="en-US" altLang="en-US" dirty="0"/>
              <a:t>Jesus:  …”I will be with you always…”</a:t>
            </a:r>
          </a:p>
          <a:p>
            <a:r>
              <a:rPr lang="en-US" altLang="en-US" dirty="0"/>
              <a:t>Jesus:…..”I am making all things new”</a:t>
            </a:r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dirty="0"/>
              <a:t>God, through Isaiah: …”My </a:t>
            </a:r>
            <a:r>
              <a:rPr lang="en-US" altLang="en-US" u="sng" dirty="0"/>
              <a:t>word</a:t>
            </a:r>
            <a:r>
              <a:rPr lang="en-US" altLang="en-US" dirty="0"/>
              <a:t> will never come back empty, but will always accomplish the </a:t>
            </a:r>
            <a:r>
              <a:rPr lang="en-US" altLang="en-US" u="sng" dirty="0"/>
              <a:t>purpose</a:t>
            </a:r>
            <a:r>
              <a:rPr lang="en-US" altLang="en-US" dirty="0"/>
              <a:t> for which it is sent”.</a:t>
            </a:r>
          </a:p>
          <a:p>
            <a:pPr>
              <a:buFontTx/>
              <a:buNone/>
            </a:pP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443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Presiding Bishop Elizabeth Eaton’s four strategic statements of emphasis: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50" y="2279904"/>
            <a:ext cx="6762750" cy="3846259"/>
          </a:xfrm>
        </p:spPr>
        <p:txBody>
          <a:bodyPr/>
          <a:lstStyle/>
          <a:p>
            <a:pPr lvl="0"/>
            <a:r>
              <a:rPr lang="en-US" dirty="0"/>
              <a:t>We are church</a:t>
            </a:r>
          </a:p>
          <a:p>
            <a:pPr lvl="0"/>
            <a:r>
              <a:rPr lang="en-US" dirty="0"/>
              <a:t>We are Lutheran</a:t>
            </a:r>
          </a:p>
          <a:p>
            <a:pPr lvl="0"/>
            <a:r>
              <a:rPr lang="en-US" dirty="0"/>
              <a:t>We are church together</a:t>
            </a:r>
          </a:p>
          <a:p>
            <a:pPr lvl="0"/>
            <a:r>
              <a:rPr lang="en-US" b="1" dirty="0"/>
              <a:t>We are church for the sake</a:t>
            </a:r>
            <a:br>
              <a:rPr lang="en-US" b="1" dirty="0"/>
            </a:br>
            <a:r>
              <a:rPr lang="en-US" b="1" dirty="0"/>
              <a:t>of the world. </a:t>
            </a:r>
          </a:p>
        </p:txBody>
      </p:sp>
    </p:spTree>
    <p:extLst>
      <p:ext uri="{BB962C8B-B14F-4D97-AF65-F5344CB8AC3E}">
        <p14:creationId xmlns:p14="http://schemas.microsoft.com/office/powerpoint/2010/main" val="2736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1530"/>
            <a:ext cx="91440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94" y="1825526"/>
            <a:ext cx="5663461" cy="2803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53150" y="6172200"/>
            <a:ext cx="299085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53934" y="3151011"/>
            <a:ext cx="6776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 inviting and welcoming church that reflects and embraces the diversity of our communities and the gifts and opportunities that diversity brings</a:t>
            </a:r>
          </a:p>
          <a:p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7806" y="1359898"/>
            <a:ext cx="86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listo MT" charset="0"/>
                <a:ea typeface="Calisto MT" charset="0"/>
                <a:cs typeface="Calisto MT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3934" y="1428227"/>
            <a:ext cx="700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thriving church spreading the gospel and deepening faith for all </a:t>
            </a:r>
            <a:r>
              <a:rPr lang="en-US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people </a:t>
            </a:r>
            <a:endParaRPr lang="en-US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9383" y="2181179"/>
            <a:ext cx="86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listo MT" charset="0"/>
                <a:ea typeface="Calisto MT" charset="0"/>
                <a:cs typeface="Calisto MT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6011" y="2237732"/>
            <a:ext cx="617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church equipping people for their baptismal vocations in the world and this church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119" y="3266014"/>
            <a:ext cx="86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listo MT" charset="0"/>
                <a:ea typeface="Calisto MT" charset="0"/>
                <a:cs typeface="Calisto MT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6958" y="4307493"/>
            <a:ext cx="7050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visible church deeply committed to working ecumenically and with other people of faith for justice, peace and reconciliation in communities and around the 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8782" y="5460743"/>
            <a:ext cx="6883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well-governed, connected and sustainable church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0330" y="4414071"/>
            <a:ext cx="86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listo MT" charset="0"/>
                <a:ea typeface="Calisto MT" charset="0"/>
                <a:cs typeface="Calisto MT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753" y="5241726"/>
            <a:ext cx="86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listo MT" charset="0"/>
                <a:ea typeface="Calisto MT" charset="0"/>
                <a:cs typeface="Calisto MT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752" y="420521"/>
            <a:ext cx="848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Future Directions 2025, approved by Church Council, reflects what people across this church said was important. The goals are:</a:t>
            </a:r>
          </a:p>
        </p:txBody>
      </p:sp>
    </p:spTree>
    <p:extLst>
      <p:ext uri="{BB962C8B-B14F-4D97-AF65-F5344CB8AC3E}">
        <p14:creationId xmlns:p14="http://schemas.microsoft.com/office/powerpoint/2010/main" val="5040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64520" y="513523"/>
            <a:ext cx="7430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 charset="0"/>
                <a:ea typeface="Century Gothic" charset="0"/>
                <a:cs typeface="Century Gothic" charset="0"/>
              </a:rPr>
              <a:t>The Conference of Bishops, Church Council and Churchwide Organization have all affirmed two main focus areas for the next few years.</a:t>
            </a:r>
            <a:endParaRPr lang="en-US" sz="24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31985" y="2240290"/>
            <a:ext cx="6193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2528A"/>
                </a:solidFill>
                <a:latin typeface="Century Gothic" charset="0"/>
                <a:ea typeface="Century Gothic" charset="0"/>
                <a:cs typeface="Century Gothic" charset="0"/>
              </a:rPr>
              <a:t>Congregational </a:t>
            </a:r>
            <a:r>
              <a:rPr lang="en-US" sz="3600" b="1" dirty="0">
                <a:solidFill>
                  <a:srgbClr val="02528A"/>
                </a:solidFill>
                <a:latin typeface="Century Gothic" charset="0"/>
                <a:ea typeface="Century Gothic" charset="0"/>
                <a:cs typeface="Century Gothic" charset="0"/>
              </a:rPr>
              <a:t>Vitality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11679" y="3335810"/>
            <a:ext cx="514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2528A"/>
                </a:solidFill>
                <a:latin typeface="Century Gothic" charset="0"/>
                <a:ea typeface="Century Gothic" charset="0"/>
                <a:cs typeface="Century Gothic" charset="0"/>
              </a:rPr>
              <a:t>Leadership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7734" y="4613388"/>
            <a:ext cx="7004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Learn more: ELCA.org/future</a:t>
            </a:r>
          </a:p>
        </p:txBody>
      </p:sp>
    </p:spTree>
    <p:extLst>
      <p:ext uri="{BB962C8B-B14F-4D97-AF65-F5344CB8AC3E}">
        <p14:creationId xmlns:p14="http://schemas.microsoft.com/office/powerpoint/2010/main" val="4238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474F-32F6-4DF9-9E3E-ABD656DF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Congregational Vitality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88551-9819-4931-8FB8-188F64D0F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“description” is better than “definition”</a:t>
            </a:r>
          </a:p>
          <a:p>
            <a:r>
              <a:rPr lang="en-US" dirty="0"/>
              <a:t>Descriptions are contextual.</a:t>
            </a:r>
          </a:p>
          <a:p>
            <a:endParaRPr lang="en-US" dirty="0"/>
          </a:p>
          <a:p>
            <a:r>
              <a:rPr lang="en-US" dirty="0"/>
              <a:t>“Communities of Jesus that nurture life changing relationships with God, one another and the world”</a:t>
            </a:r>
          </a:p>
        </p:txBody>
      </p:sp>
    </p:spTree>
    <p:extLst>
      <p:ext uri="{BB962C8B-B14F-4D97-AF65-F5344CB8AC3E}">
        <p14:creationId xmlns:p14="http://schemas.microsoft.com/office/powerpoint/2010/main" val="42753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804">
            <a:off x="3854633" y="3863229"/>
            <a:ext cx="2676991" cy="200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237">
            <a:off x="316086" y="1442043"/>
            <a:ext cx="2404639" cy="1803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363"/>
          <a:stretch/>
        </p:blipFill>
        <p:spPr>
          <a:xfrm rot="682089">
            <a:off x="6085244" y="2977991"/>
            <a:ext cx="2665650" cy="200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971">
            <a:off x="3146491" y="1047403"/>
            <a:ext cx="2851018" cy="213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688">
            <a:off x="5939706" y="573047"/>
            <a:ext cx="2727325" cy="204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323">
            <a:off x="1078991" y="3137461"/>
            <a:ext cx="266700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54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in Template">
  <a:themeElements>
    <a:clrScheme name="Campaign_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985"/>
      </a:accent1>
      <a:accent2>
        <a:srgbClr val="569BBE"/>
      </a:accent2>
      <a:accent3>
        <a:srgbClr val="99C3D8"/>
      </a:accent3>
      <a:accent4>
        <a:srgbClr val="C1DBE7"/>
      </a:accent4>
      <a:accent5>
        <a:srgbClr val="D6E7EF"/>
      </a:accent5>
      <a:accent6>
        <a:srgbClr val="EAF3F7"/>
      </a:accent6>
      <a:hlink>
        <a:srgbClr val="5C875D"/>
      </a:hlink>
      <a:folHlink>
        <a:srgbClr val="EEB11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7245</TotalTime>
  <Words>1140</Words>
  <Application>Microsoft Office PowerPoint</Application>
  <PresentationFormat>On-screen Show (4:3)</PresentationFormat>
  <Paragraphs>161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Arial Black</vt:lpstr>
      <vt:lpstr>Calibri</vt:lpstr>
      <vt:lpstr>Calisto MT</vt:lpstr>
      <vt:lpstr>Century Gothic</vt:lpstr>
      <vt:lpstr>ChelthmITC Bk BT</vt:lpstr>
      <vt:lpstr>Deca Serif</vt:lpstr>
      <vt:lpstr>Deca Serif Bold</vt:lpstr>
      <vt:lpstr>Times New Roman</vt:lpstr>
      <vt:lpstr>Verdana</vt:lpstr>
      <vt:lpstr>Wingdings</vt:lpstr>
      <vt:lpstr>Office Theme</vt:lpstr>
      <vt:lpstr>Pixel</vt:lpstr>
      <vt:lpstr>Main Template</vt:lpstr>
      <vt:lpstr>Default Design</vt:lpstr>
      <vt:lpstr>2018 Synod Assembly Update from the ELCA Churchwide Organization</vt:lpstr>
      <vt:lpstr>Thank you</vt:lpstr>
      <vt:lpstr>Greetings</vt:lpstr>
      <vt:lpstr>Presiding Bishop Elizabeth Eaton’s four strategic statements of emphasis:</vt:lpstr>
      <vt:lpstr>PowerPoint Presentation</vt:lpstr>
      <vt:lpstr>PowerPoint Presentation</vt:lpstr>
      <vt:lpstr>PowerPoint Presentation</vt:lpstr>
      <vt:lpstr>Congregational Vitality</vt:lpstr>
      <vt:lpstr>Thank you!</vt:lpstr>
      <vt:lpstr>Thank You</vt:lpstr>
      <vt:lpstr>Thank you</vt:lpstr>
      <vt:lpstr>Central States New Starts</vt:lpstr>
      <vt:lpstr>PowerPoint Presentation</vt:lpstr>
      <vt:lpstr>A word of Appreciation</vt:lpstr>
      <vt:lpstr>Connected Expressions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Theological Discernment</vt:lpstr>
      <vt:lpstr>PowerPoint Presentation</vt:lpstr>
      <vt:lpstr>PowerPoint Presentation</vt:lpstr>
      <vt:lpstr>“God’s work. Our hands.” Sunday  Sept. 9, 2018 </vt:lpstr>
      <vt:lpstr>PowerPoint Presentation</vt:lpstr>
      <vt:lpstr> God at Work</vt:lpstr>
      <vt:lpstr>PowerPoint Presentation</vt:lpstr>
      <vt:lpstr>PowerPoint Presentation</vt:lpstr>
      <vt:lpstr>GRAYING OF OUR CONGREGATIONS</vt:lpstr>
      <vt:lpstr>New Faces in our midst</vt:lpstr>
      <vt:lpstr>PowerPoint Presentation</vt:lpstr>
      <vt:lpstr>Rich &amp; Deep Theological Heritage </vt:lpstr>
      <vt:lpstr>PowerPoint Presentation</vt:lpstr>
      <vt:lpstr>Lucas Cranach’s Altarpiece</vt:lpstr>
      <vt:lpstr>ELCA is changing</vt:lpstr>
      <vt:lpstr>TRUST THE PROMISES</vt:lpstr>
    </vt:vector>
  </TitlesOfParts>
  <Company>ELCA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points for churchwide representatives to synod assemblies</dc:title>
  <dc:creator>Karen_Dersnah</dc:creator>
  <cp:lastModifiedBy>Ruben Duran</cp:lastModifiedBy>
  <cp:revision>214</cp:revision>
  <cp:lastPrinted>2017-04-06T21:53:59Z</cp:lastPrinted>
  <dcterms:created xsi:type="dcterms:W3CDTF">2016-03-10T21:52:47Z</dcterms:created>
  <dcterms:modified xsi:type="dcterms:W3CDTF">2018-06-08T15:21:30Z</dcterms:modified>
</cp:coreProperties>
</file>